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theme/themeOverride1.xml" ContentType="application/vnd.openxmlformats-officedocument.themeOverrid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60" r:id="rId4"/>
  </p:sldMasterIdLst>
  <p:sldIdLst>
    <p:sldId id="292" r:id="rId5"/>
    <p:sldId id="293" r:id="rId6"/>
    <p:sldId id="294" r:id="rId7"/>
    <p:sldId id="295" r:id="rId8"/>
    <p:sldId id="296" r:id="rId9"/>
    <p:sldId id="297" r:id="rId10"/>
    <p:sldId id="298" r:id="rId11"/>
    <p:sldId id="299" r:id="rId12"/>
    <p:sldId id="300" r:id="rId13"/>
    <p:sldId id="301" r:id="rId14"/>
    <p:sldId id="302" r:id="rId15"/>
    <p:sldId id="303" r:id="rId16"/>
    <p:sldId id="304" r:id="rId17"/>
    <p:sldId id="305" r:id="rId18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4995" autoAdjust="0"/>
    <p:restoredTop sz="94619" autoAdjust="0"/>
  </p:normalViewPr>
  <p:slideViewPr>
    <p:cSldViewPr snapToGrid="0">
      <p:cViewPr varScale="1">
        <p:scale>
          <a:sx n="67" d="100"/>
          <a:sy n="67" d="100"/>
        </p:scale>
        <p:origin x="572" y="4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4.xml"/><Relationship Id="rId13" Type="http://schemas.openxmlformats.org/officeDocument/2006/relationships/slide" Target="slides/slide9.xml"/><Relationship Id="rId18" Type="http://schemas.openxmlformats.org/officeDocument/2006/relationships/slide" Target="slides/slide14.xml"/><Relationship Id="rId3" Type="http://schemas.openxmlformats.org/officeDocument/2006/relationships/customXml" Target="../customXml/item3.xml"/><Relationship Id="rId21" Type="http://schemas.openxmlformats.org/officeDocument/2006/relationships/theme" Target="theme/theme1.xml"/><Relationship Id="rId7" Type="http://schemas.openxmlformats.org/officeDocument/2006/relationships/slide" Target="slides/slide3.xml"/><Relationship Id="rId12" Type="http://schemas.openxmlformats.org/officeDocument/2006/relationships/slide" Target="slides/slide8.xml"/><Relationship Id="rId17" Type="http://schemas.openxmlformats.org/officeDocument/2006/relationships/slide" Target="slides/slide13.xml"/><Relationship Id="rId2" Type="http://schemas.openxmlformats.org/officeDocument/2006/relationships/customXml" Target="../customXml/item2.xml"/><Relationship Id="rId16" Type="http://schemas.openxmlformats.org/officeDocument/2006/relationships/slide" Target="slides/slide12.xml"/><Relationship Id="rId20" Type="http://schemas.openxmlformats.org/officeDocument/2006/relationships/viewProps" Target="viewProps.xml"/><Relationship Id="rId1" Type="http://schemas.openxmlformats.org/officeDocument/2006/relationships/customXml" Target="../customXml/item1.xml"/><Relationship Id="rId6" Type="http://schemas.openxmlformats.org/officeDocument/2006/relationships/slide" Target="slides/slide2.xml"/><Relationship Id="rId11" Type="http://schemas.openxmlformats.org/officeDocument/2006/relationships/slide" Target="slides/slide7.xml"/><Relationship Id="rId5" Type="http://schemas.openxmlformats.org/officeDocument/2006/relationships/slide" Target="slides/slide1.xml"/><Relationship Id="rId15" Type="http://schemas.openxmlformats.org/officeDocument/2006/relationships/slide" Target="slides/slide11.xml"/><Relationship Id="rId10" Type="http://schemas.openxmlformats.org/officeDocument/2006/relationships/slide" Target="slides/slide6.xml"/><Relationship Id="rId19" Type="http://schemas.openxmlformats.org/officeDocument/2006/relationships/presProps" Target="presProps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5.xml"/><Relationship Id="rId14" Type="http://schemas.openxmlformats.org/officeDocument/2006/relationships/slide" Target="slides/slide10.xml"/><Relationship Id="rId22" Type="http://schemas.openxmlformats.org/officeDocument/2006/relationships/tableStyles" Target="tableStyle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>
            <a:extLst>
              <a:ext uri="{FF2B5EF4-FFF2-40B4-BE49-F238E27FC236}">
                <a16:creationId xmlns:a16="http://schemas.microsoft.com/office/drawing/2014/main" id="{904DB13E-F722-4ED6-BB00-556651E95281}"/>
              </a:ext>
            </a:extLst>
          </p:cNvPr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tx1">
              <a:lumMod val="65000"/>
              <a:lumOff val="3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 useBgFill="1">
        <p:nvSpPr>
          <p:cNvPr id="10" name="Rectangle 9"/>
          <p:cNvSpPr/>
          <p:nvPr/>
        </p:nvSpPr>
        <p:spPr>
          <a:xfrm>
            <a:off x="1307870" y="1267730"/>
            <a:ext cx="9576262" cy="4307950"/>
          </a:xfrm>
          <a:prstGeom prst="rect">
            <a:avLst/>
          </a:prstGeom>
          <a:ln w="6350" cap="flat" cmpd="sng" algn="ctr">
            <a:noFill/>
            <a:prstDash val="solid"/>
          </a:ln>
          <a:effectLst>
            <a:outerShdw blurRad="50800" algn="ctr" rotWithShape="0">
              <a:prstClr val="black">
                <a:alpha val="66000"/>
              </a:prstClr>
            </a:outerShdw>
            <a:softEdge rad="0"/>
          </a:effectLst>
        </p:spPr>
      </p:sp>
      <p:sp>
        <p:nvSpPr>
          <p:cNvPr id="11" name="Rectangle 10"/>
          <p:cNvSpPr/>
          <p:nvPr/>
        </p:nvSpPr>
        <p:spPr>
          <a:xfrm>
            <a:off x="1447801" y="1411615"/>
            <a:ext cx="9296400" cy="4034770"/>
          </a:xfrm>
          <a:prstGeom prst="rect">
            <a:avLst/>
          </a:prstGeom>
          <a:noFill/>
          <a:ln w="6350" cap="sq" cmpd="sng" algn="ctr">
            <a:solidFill>
              <a:schemeClr val="tx1">
                <a:lumMod val="75000"/>
                <a:lumOff val="25000"/>
              </a:schemeClr>
            </a:solidFill>
            <a:prstDash val="solid"/>
            <a:miter lim="800000"/>
          </a:ln>
          <a:effectLst/>
        </p:spPr>
      </p:sp>
      <p:sp>
        <p:nvSpPr>
          <p:cNvPr id="15" name="Rectangle 14"/>
          <p:cNvSpPr/>
          <p:nvPr/>
        </p:nvSpPr>
        <p:spPr>
          <a:xfrm>
            <a:off x="5135880" y="1267730"/>
            <a:ext cx="1920240" cy="73152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grpSp>
        <p:nvGrpSpPr>
          <p:cNvPr id="7" name="Group 6">
            <a:extLst>
              <a:ext uri="{FF2B5EF4-FFF2-40B4-BE49-F238E27FC236}">
                <a16:creationId xmlns:a16="http://schemas.microsoft.com/office/drawing/2014/main" id="{E26428D7-C6F3-473D-A360-A3F5C3E8728C}"/>
              </a:ext>
            </a:extLst>
          </p:cNvPr>
          <p:cNvGrpSpPr/>
          <p:nvPr/>
        </p:nvGrpSpPr>
        <p:grpSpPr>
          <a:xfrm>
            <a:off x="5250180" y="1267730"/>
            <a:ext cx="1691640" cy="615934"/>
            <a:chOff x="5250180" y="1267730"/>
            <a:chExt cx="1691640" cy="615934"/>
          </a:xfrm>
        </p:grpSpPr>
        <p:cxnSp>
          <p:nvCxnSpPr>
            <p:cNvPr id="17" name="Straight Connector 16"/>
            <p:cNvCxnSpPr/>
            <p:nvPr/>
          </p:nvCxnSpPr>
          <p:spPr>
            <a:xfrm>
              <a:off x="5250180" y="1267730"/>
              <a:ext cx="0" cy="612648"/>
            </a:xfrm>
            <a:prstGeom prst="line">
              <a:avLst/>
            </a:prstGeom>
            <a:solidFill>
              <a:schemeClr val="tx1">
                <a:lumMod val="85000"/>
                <a:lumOff val="15000"/>
              </a:schemeClr>
            </a:solidFill>
            <a:ln>
              <a:solidFill>
                <a:srgbClr val="FFFFFF"/>
              </a:solidFill>
              <a:miter lim="800000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8" name="Straight Connector 17"/>
            <p:cNvCxnSpPr/>
            <p:nvPr/>
          </p:nvCxnSpPr>
          <p:spPr>
            <a:xfrm>
              <a:off x="6941820" y="1267730"/>
              <a:ext cx="0" cy="612648"/>
            </a:xfrm>
            <a:prstGeom prst="line">
              <a:avLst/>
            </a:prstGeom>
            <a:solidFill>
              <a:schemeClr val="tx1">
                <a:lumMod val="85000"/>
                <a:lumOff val="15000"/>
              </a:schemeClr>
            </a:solidFill>
            <a:ln>
              <a:solidFill>
                <a:srgbClr val="FFFFFF"/>
              </a:solidFill>
              <a:miter lim="800000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9" name="Straight Connector 18"/>
            <p:cNvCxnSpPr/>
            <p:nvPr/>
          </p:nvCxnSpPr>
          <p:spPr>
            <a:xfrm>
              <a:off x="5250180" y="1883664"/>
              <a:ext cx="1691640" cy="0"/>
            </a:xfrm>
            <a:prstGeom prst="line">
              <a:avLst/>
            </a:prstGeom>
            <a:solidFill>
              <a:schemeClr val="tx1">
                <a:lumMod val="85000"/>
                <a:lumOff val="15000"/>
              </a:schemeClr>
            </a:solidFill>
            <a:ln>
              <a:solidFill>
                <a:srgbClr val="FFFFFF"/>
              </a:solidFill>
              <a:miter lim="800000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629103" y="2244830"/>
            <a:ext cx="8933796" cy="2437232"/>
          </a:xfrm>
        </p:spPr>
        <p:txBody>
          <a:bodyPr tIns="45720" bIns="45720" anchor="ctr">
            <a:normAutofit/>
          </a:bodyPr>
          <a:lstStyle>
            <a:lvl1pPr algn="ctr">
              <a:lnSpc>
                <a:spcPct val="83000"/>
              </a:lnSpc>
              <a:defRPr lang="en-US" sz="6800" b="0" kern="1200" cap="all" spc="-100" baseline="0" dirty="0">
                <a:solidFill>
                  <a:schemeClr val="tx1">
                    <a:lumMod val="85000"/>
                    <a:lumOff val="15000"/>
                  </a:schemeClr>
                </a:solidFill>
                <a:effectLst/>
                <a:latin typeface="+mj-lt"/>
                <a:ea typeface="+mn-ea"/>
                <a:cs typeface="+mn-cs"/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629101" y="4682062"/>
            <a:ext cx="8936846" cy="457201"/>
          </a:xfrm>
        </p:spPr>
        <p:txBody>
          <a:bodyPr>
            <a:normAutofit/>
          </a:bodyPr>
          <a:lstStyle>
            <a:lvl1pPr marL="0" indent="0" algn="ctr">
              <a:spcBef>
                <a:spcPts val="0"/>
              </a:spcBef>
              <a:buNone/>
              <a:defRPr sz="1800" spc="80" baseline="0">
                <a:solidFill>
                  <a:schemeClr val="tx1">
                    <a:lumMod val="95000"/>
                    <a:lumOff val="5000"/>
                  </a:schemeClr>
                </a:solidFill>
              </a:defRPr>
            </a:lvl1pPr>
            <a:lvl2pPr marL="457200" indent="0" algn="ctr">
              <a:buNone/>
              <a:defRPr sz="1600"/>
            </a:lvl2pPr>
            <a:lvl3pPr marL="914400" indent="0" algn="ctr">
              <a:buNone/>
              <a:defRPr sz="16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20" name="Date Placeholder 19"/>
          <p:cNvSpPr>
            <a:spLocks noGrp="1"/>
          </p:cNvSpPr>
          <p:nvPr>
            <p:ph type="dt" sz="half" idx="10"/>
          </p:nvPr>
        </p:nvSpPr>
        <p:spPr>
          <a:xfrm>
            <a:off x="5318760" y="1341256"/>
            <a:ext cx="1554480" cy="485546"/>
          </a:xfrm>
        </p:spPr>
        <p:txBody>
          <a:bodyPr/>
          <a:lstStyle>
            <a:lvl1pPr algn="ctr">
              <a:defRPr sz="1300" spc="0" baseline="0">
                <a:solidFill>
                  <a:srgbClr val="FFFFFF"/>
                </a:solidFill>
                <a:latin typeface="+mn-lt"/>
              </a:defRPr>
            </a:lvl1pPr>
          </a:lstStyle>
          <a:p>
            <a:fld id="{EA0C0817-A112-4847-8014-A94B7D2A4EA3}" type="datetime1">
              <a:rPr lang="en-US" smtClean="0"/>
              <a:t>10/16/2026</a:t>
            </a:fld>
            <a:endParaRPr lang="en-US" dirty="0"/>
          </a:p>
        </p:txBody>
      </p:sp>
      <p:sp>
        <p:nvSpPr>
          <p:cNvPr id="21" name="Footer Placeholder 20"/>
          <p:cNvSpPr>
            <a:spLocks noGrp="1"/>
          </p:cNvSpPr>
          <p:nvPr>
            <p:ph type="ftr" sz="quarter" idx="11"/>
          </p:nvPr>
        </p:nvSpPr>
        <p:spPr>
          <a:xfrm>
            <a:off x="1629100" y="5177408"/>
            <a:ext cx="5730295" cy="228600"/>
          </a:xfrm>
        </p:spPr>
        <p:txBody>
          <a:bodyPr/>
          <a:lstStyle>
            <a:lvl1pPr algn="l">
              <a:defRPr>
                <a:solidFill>
                  <a:schemeClr val="tx1">
                    <a:lumMod val="85000"/>
                    <a:lumOff val="1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22" name="Slide Number Placeholder 21"/>
          <p:cNvSpPr>
            <a:spLocks noGrp="1"/>
          </p:cNvSpPr>
          <p:nvPr>
            <p:ph type="sldNum" sz="quarter" idx="12"/>
          </p:nvPr>
        </p:nvSpPr>
        <p:spPr>
          <a:xfrm>
            <a:off x="8606920" y="5177408"/>
            <a:ext cx="1955980" cy="228600"/>
          </a:xfrm>
        </p:spPr>
        <p:txBody>
          <a:bodyPr/>
          <a:lstStyle>
            <a:lvl1pPr>
              <a:defRPr>
                <a:solidFill>
                  <a:schemeClr val="tx1">
                    <a:lumMod val="85000"/>
                    <a:lumOff val="15000"/>
                  </a:schemeClr>
                </a:solidFill>
              </a:defRPr>
            </a:lvl1pPr>
          </a:lstStyle>
          <a:p>
            <a:fld id="{34B7E4EF-A1BD-40F4-AB7B-04F084DD991D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95775019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332B432-ACDA-4023-A761-2BAB76577B62}" type="datetime1">
              <a:rPr lang="en-US" smtClean="0"/>
              <a:t>10/16/2026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4B7E4EF-A1BD-40F4-AB7B-04F084DD991D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870318442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Rectangle 14">
            <a:extLst>
              <a:ext uri="{FF2B5EF4-FFF2-40B4-BE49-F238E27FC236}">
                <a16:creationId xmlns:a16="http://schemas.microsoft.com/office/drawing/2014/main" id="{0A4A1889-E37C-4EC3-9E41-9DAD221CF389}"/>
              </a:ext>
            </a:extLst>
          </p:cNvPr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tx1">
              <a:lumMod val="65000"/>
              <a:lumOff val="3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 useBgFill="1">
        <p:nvSpPr>
          <p:cNvPr id="23" name="Rectangle 22"/>
          <p:cNvSpPr/>
          <p:nvPr/>
        </p:nvSpPr>
        <p:spPr>
          <a:xfrm>
            <a:off x="1307870" y="1267730"/>
            <a:ext cx="9576262" cy="4307950"/>
          </a:xfrm>
          <a:prstGeom prst="rect">
            <a:avLst/>
          </a:prstGeom>
          <a:ln w="6350" cap="flat" cmpd="sng" algn="ctr">
            <a:noFill/>
            <a:prstDash val="solid"/>
          </a:ln>
          <a:effectLst>
            <a:outerShdw blurRad="50800" algn="ctr" rotWithShape="0">
              <a:prstClr val="black">
                <a:alpha val="66000"/>
              </a:prstClr>
            </a:outerShdw>
            <a:softEdge rad="0"/>
          </a:effectLst>
        </p:spPr>
      </p:sp>
      <p:sp>
        <p:nvSpPr>
          <p:cNvPr id="24" name="Rectangle 23"/>
          <p:cNvSpPr/>
          <p:nvPr/>
        </p:nvSpPr>
        <p:spPr>
          <a:xfrm>
            <a:off x="1447801" y="1411615"/>
            <a:ext cx="9296400" cy="4034770"/>
          </a:xfrm>
          <a:prstGeom prst="rect">
            <a:avLst/>
          </a:prstGeom>
          <a:noFill/>
          <a:ln w="6350" cap="sq" cmpd="sng" algn="ctr">
            <a:solidFill>
              <a:schemeClr val="tx1">
                <a:lumMod val="75000"/>
                <a:lumOff val="25000"/>
              </a:schemeClr>
            </a:solidFill>
            <a:prstDash val="solid"/>
            <a:miter lim="800000"/>
          </a:ln>
          <a:effectLst/>
        </p:spPr>
      </p:sp>
      <p:sp>
        <p:nvSpPr>
          <p:cNvPr id="30" name="Rectangle 29"/>
          <p:cNvSpPr/>
          <p:nvPr/>
        </p:nvSpPr>
        <p:spPr>
          <a:xfrm>
            <a:off x="5135880" y="1267730"/>
            <a:ext cx="1920240" cy="73152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629156" y="2275165"/>
            <a:ext cx="8933688" cy="2406895"/>
          </a:xfrm>
        </p:spPr>
        <p:txBody>
          <a:bodyPr anchor="ctr">
            <a:normAutofit/>
          </a:bodyPr>
          <a:lstStyle>
            <a:lvl1pPr algn="ctr">
              <a:lnSpc>
                <a:spcPct val="83000"/>
              </a:lnSpc>
              <a:defRPr lang="en-US" sz="6800" kern="1200" cap="all" spc="-100" baseline="0" dirty="0">
                <a:solidFill>
                  <a:schemeClr val="tx1">
                    <a:lumMod val="85000"/>
                    <a:lumOff val="15000"/>
                  </a:schemeClr>
                </a:solidFill>
                <a:effectLst/>
                <a:latin typeface="+mj-lt"/>
                <a:ea typeface="+mn-ea"/>
                <a:cs typeface="+mn-cs"/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grpSp>
        <p:nvGrpSpPr>
          <p:cNvPr id="16" name="Group 15">
            <a:extLst>
              <a:ext uri="{FF2B5EF4-FFF2-40B4-BE49-F238E27FC236}">
                <a16:creationId xmlns:a16="http://schemas.microsoft.com/office/drawing/2014/main" id="{1683EB04-C23E-490C-A1A6-030CF79D23C8}"/>
              </a:ext>
            </a:extLst>
          </p:cNvPr>
          <p:cNvGrpSpPr/>
          <p:nvPr/>
        </p:nvGrpSpPr>
        <p:grpSpPr>
          <a:xfrm>
            <a:off x="5250180" y="1267730"/>
            <a:ext cx="1691640" cy="615934"/>
            <a:chOff x="5250180" y="1267730"/>
            <a:chExt cx="1691640" cy="615934"/>
          </a:xfrm>
        </p:grpSpPr>
        <p:cxnSp>
          <p:nvCxnSpPr>
            <p:cNvPr id="17" name="Straight Connector 16">
              <a:extLst>
                <a:ext uri="{FF2B5EF4-FFF2-40B4-BE49-F238E27FC236}">
                  <a16:creationId xmlns:a16="http://schemas.microsoft.com/office/drawing/2014/main" id="{F8A84C03-E1CA-4A4E-81D6-9BB0C335B7A0}"/>
                </a:ext>
              </a:extLst>
            </p:cNvPr>
            <p:cNvCxnSpPr/>
            <p:nvPr/>
          </p:nvCxnSpPr>
          <p:spPr>
            <a:xfrm>
              <a:off x="5250180" y="1267730"/>
              <a:ext cx="0" cy="612648"/>
            </a:xfrm>
            <a:prstGeom prst="line">
              <a:avLst/>
            </a:prstGeom>
            <a:solidFill>
              <a:schemeClr val="tx1">
                <a:lumMod val="85000"/>
                <a:lumOff val="15000"/>
              </a:schemeClr>
            </a:solidFill>
            <a:ln>
              <a:solidFill>
                <a:srgbClr val="FFFFFF"/>
              </a:solidFill>
              <a:miter lim="800000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8" name="Straight Connector 17">
              <a:extLst>
                <a:ext uri="{FF2B5EF4-FFF2-40B4-BE49-F238E27FC236}">
                  <a16:creationId xmlns:a16="http://schemas.microsoft.com/office/drawing/2014/main" id="{4A26FB5A-D5D1-4DAB-AC43-7F51A7F2D197}"/>
                </a:ext>
              </a:extLst>
            </p:cNvPr>
            <p:cNvCxnSpPr/>
            <p:nvPr/>
          </p:nvCxnSpPr>
          <p:spPr>
            <a:xfrm>
              <a:off x="6941820" y="1267730"/>
              <a:ext cx="0" cy="612648"/>
            </a:xfrm>
            <a:prstGeom prst="line">
              <a:avLst/>
            </a:prstGeom>
            <a:solidFill>
              <a:schemeClr val="tx1">
                <a:lumMod val="85000"/>
                <a:lumOff val="15000"/>
              </a:schemeClr>
            </a:solidFill>
            <a:ln>
              <a:solidFill>
                <a:srgbClr val="FFFFFF"/>
              </a:solidFill>
              <a:miter lim="800000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9" name="Straight Connector 18">
              <a:extLst>
                <a:ext uri="{FF2B5EF4-FFF2-40B4-BE49-F238E27FC236}">
                  <a16:creationId xmlns:a16="http://schemas.microsoft.com/office/drawing/2014/main" id="{49303F14-E560-4C02-94F4-B4695FE26813}"/>
                </a:ext>
              </a:extLst>
            </p:cNvPr>
            <p:cNvCxnSpPr/>
            <p:nvPr/>
          </p:nvCxnSpPr>
          <p:spPr>
            <a:xfrm>
              <a:off x="5250180" y="1883664"/>
              <a:ext cx="1691640" cy="0"/>
            </a:xfrm>
            <a:prstGeom prst="line">
              <a:avLst/>
            </a:prstGeom>
            <a:solidFill>
              <a:schemeClr val="tx1">
                <a:lumMod val="85000"/>
                <a:lumOff val="15000"/>
              </a:schemeClr>
            </a:solidFill>
            <a:ln>
              <a:solidFill>
                <a:srgbClr val="FFFFFF"/>
              </a:solidFill>
              <a:miter lim="800000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629156" y="4682062"/>
            <a:ext cx="8939784" cy="457200"/>
          </a:xfrm>
        </p:spPr>
        <p:txBody>
          <a:bodyPr anchor="t">
            <a:normAutofit/>
          </a:bodyPr>
          <a:lstStyle>
            <a:lvl1pPr marL="0" indent="0" algn="ctr">
              <a:buNone/>
              <a:tabLst>
                <a:tab pos="2633663" algn="l"/>
              </a:tabLst>
              <a:defRPr sz="1800">
                <a:solidFill>
                  <a:schemeClr val="tx1">
                    <a:lumMod val="95000"/>
                    <a:lumOff val="5000"/>
                  </a:schemeClr>
                </a:solidFill>
                <a:effectLst/>
              </a:defRPr>
            </a:lvl1pPr>
            <a:lvl2pPr marL="457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5318760" y="1344502"/>
            <a:ext cx="1554480" cy="498781"/>
          </a:xfrm>
        </p:spPr>
        <p:txBody>
          <a:bodyPr/>
          <a:lstStyle>
            <a:lvl1pPr algn="ctr">
              <a:defRPr lang="en-US" sz="1300" kern="1200" spc="0" baseline="0">
                <a:solidFill>
                  <a:srgbClr val="FFFFFF"/>
                </a:solidFill>
                <a:latin typeface="+mn-lt"/>
                <a:ea typeface="+mn-ea"/>
                <a:cs typeface="+mn-cs"/>
              </a:defRPr>
            </a:lvl1pPr>
          </a:lstStyle>
          <a:p>
            <a:fld id="{D9C646AA-F36E-4540-911D-FFFC0A0EF24A}" type="datetime1">
              <a:rPr lang="en-US" smtClean="0"/>
              <a:t>10/16/2026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1629157" y="5177408"/>
            <a:ext cx="5660134" cy="228600"/>
          </a:xfrm>
        </p:spPr>
        <p:txBody>
          <a:bodyPr/>
          <a:lstStyle>
            <a:lvl1pPr algn="l">
              <a:defRPr>
                <a:solidFill>
                  <a:schemeClr val="tx1">
                    <a:lumMod val="85000"/>
                    <a:lumOff val="1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8604504" y="5177408"/>
            <a:ext cx="1958339" cy="228600"/>
          </a:xfrm>
        </p:spPr>
        <p:txBody>
          <a:bodyPr/>
          <a:lstStyle>
            <a:lvl1pPr>
              <a:defRPr>
                <a:solidFill>
                  <a:schemeClr val="tx1">
                    <a:lumMod val="85000"/>
                    <a:lumOff val="15000"/>
                  </a:schemeClr>
                </a:solidFill>
              </a:defRPr>
            </a:lvl1pPr>
          </a:lstStyle>
          <a:p>
            <a:fld id="{34B7E4EF-A1BD-40F4-AB7B-04F084DD991D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499058101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7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066800" y="2103120"/>
            <a:ext cx="4663440" cy="3749040"/>
          </a:xfrm>
        </p:spPr>
        <p:txBody>
          <a:bodyPr/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400"/>
            </a:lvl4pPr>
            <a:lvl5pPr>
              <a:defRPr sz="1400"/>
            </a:lvl5pPr>
            <a:lvl6pPr>
              <a:defRPr sz="1400"/>
            </a:lvl6pPr>
            <a:lvl7pPr>
              <a:defRPr sz="1400"/>
            </a:lvl7pPr>
            <a:lvl8pPr>
              <a:defRPr sz="1400"/>
            </a:lvl8pPr>
            <a:lvl9pPr>
              <a:defRPr sz="14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461760" y="2103120"/>
            <a:ext cx="4663440" cy="3749040"/>
          </a:xfrm>
        </p:spPr>
        <p:txBody>
          <a:bodyPr/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400"/>
            </a:lvl4pPr>
            <a:lvl5pPr>
              <a:defRPr sz="1400"/>
            </a:lvl5pPr>
            <a:lvl6pPr>
              <a:defRPr sz="1400"/>
            </a:lvl6pPr>
            <a:lvl7pPr>
              <a:defRPr sz="1400"/>
            </a:lvl7pPr>
            <a:lvl8pPr>
              <a:defRPr sz="1400"/>
            </a:lvl8pPr>
            <a:lvl9pPr>
              <a:defRPr sz="14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9186D26-FA5F-4637-B602-B7C2DC34CFD4}" type="datetime1">
              <a:rPr lang="en-US" smtClean="0"/>
              <a:t>10/16/2026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4B7E4EF-A1BD-40F4-AB7B-04F084DD991D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29095038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069848" y="2074334"/>
            <a:ext cx="4663440" cy="640080"/>
          </a:xfrm>
        </p:spPr>
        <p:txBody>
          <a:bodyPr anchor="ctr">
            <a:normAutofit/>
          </a:bodyPr>
          <a:lstStyle>
            <a:lvl1pPr marL="0" indent="0" algn="l">
              <a:spcBef>
                <a:spcPts val="0"/>
              </a:spcBef>
              <a:buNone/>
              <a:defRPr sz="1900" b="1" i="0">
                <a:solidFill>
                  <a:schemeClr val="tx1"/>
                </a:solidFill>
                <a:latin typeface="+mn-lt"/>
              </a:defRPr>
            </a:lvl1pPr>
            <a:lvl2pPr marL="457200" indent="0">
              <a:buNone/>
              <a:defRPr sz="18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069848" y="2792472"/>
            <a:ext cx="4663440" cy="3163825"/>
          </a:xfrm>
        </p:spPr>
        <p:txBody>
          <a:bodyPr/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400"/>
            </a:lvl4pPr>
            <a:lvl5pPr>
              <a:defRPr sz="1400"/>
            </a:lvl5pPr>
            <a:lvl6pPr>
              <a:defRPr sz="1400"/>
            </a:lvl6pPr>
            <a:lvl7pPr>
              <a:defRPr sz="1400"/>
            </a:lvl7pPr>
            <a:lvl8pPr>
              <a:defRPr sz="1400"/>
            </a:lvl8pPr>
            <a:lvl9pPr>
              <a:defRPr sz="14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458712" y="2074334"/>
            <a:ext cx="4663440" cy="640080"/>
          </a:xfrm>
        </p:spPr>
        <p:txBody>
          <a:bodyPr anchor="ctr">
            <a:normAutofit/>
          </a:bodyPr>
          <a:lstStyle>
            <a:lvl1pPr marL="0" indent="0" algn="l">
              <a:spcBef>
                <a:spcPts val="0"/>
              </a:spcBef>
              <a:buNone/>
              <a:defRPr sz="1900" b="1">
                <a:solidFill>
                  <a:schemeClr val="tx1"/>
                </a:solidFill>
              </a:defRPr>
            </a:lvl1pPr>
            <a:lvl2pPr marL="457200" indent="0">
              <a:buNone/>
              <a:defRPr sz="18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458712" y="2792471"/>
            <a:ext cx="4663440" cy="3164509"/>
          </a:xfrm>
        </p:spPr>
        <p:txBody>
          <a:bodyPr/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400"/>
            </a:lvl4pPr>
            <a:lvl5pPr>
              <a:defRPr sz="1400"/>
            </a:lvl5pPr>
            <a:lvl6pPr>
              <a:defRPr sz="1400"/>
            </a:lvl6pPr>
            <a:lvl7pPr>
              <a:defRPr sz="1400"/>
            </a:lvl7pPr>
            <a:lvl8pPr>
              <a:defRPr sz="1400"/>
            </a:lvl8pPr>
            <a:lvl9pPr>
              <a:defRPr sz="14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A7F15D8-96D1-4781-BC50-CA8A088B2FE4}" type="datetime1">
              <a:rPr lang="en-US" smtClean="0"/>
              <a:t>10/16/2026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4B7E4EF-A1BD-40F4-AB7B-04F084DD991D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545147351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9A96C99-B8F8-4528-BD05-0E16E943DC09}" type="datetime1">
              <a:rPr lang="en-US" smtClean="0"/>
              <a:t>10/16/2026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4B7E4EF-A1BD-40F4-AB7B-04F084DD991D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381700984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3636942-C211-4B28-8DBD-C953E00AF71B}" type="datetime1">
              <a:rPr lang="en-US" smtClean="0"/>
              <a:t>10/16/2026</a:t>
            </a:fld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4B7E4EF-A1BD-40F4-AB7B-04F084DD991D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969161062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ctangle 9">
            <a:extLst>
              <a:ext uri="{FF2B5EF4-FFF2-40B4-BE49-F238E27FC236}">
                <a16:creationId xmlns:a16="http://schemas.microsoft.com/office/drawing/2014/main" id="{D5E1BBF9-8BEF-4353-BA68-30AAF9EBD8D8}"/>
              </a:ext>
            </a:extLst>
          </p:cNvPr>
          <p:cNvSpPr/>
          <p:nvPr/>
        </p:nvSpPr>
        <p:spPr>
          <a:xfrm>
            <a:off x="8119870" y="237744"/>
            <a:ext cx="3826596" cy="6382512"/>
          </a:xfrm>
          <a:prstGeom prst="rect">
            <a:avLst/>
          </a:prstGeom>
          <a:solidFill>
            <a:schemeClr val="bg1">
              <a:lumMod val="85000"/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5B941C21-2A5D-4912-AB06-1BB0C0EB6AE1}"/>
              </a:ext>
            </a:extLst>
          </p:cNvPr>
          <p:cNvSpPr/>
          <p:nvPr/>
        </p:nvSpPr>
        <p:spPr>
          <a:xfrm>
            <a:off x="8254660" y="374904"/>
            <a:ext cx="3557016" cy="6108192"/>
          </a:xfrm>
          <a:prstGeom prst="rect">
            <a:avLst/>
          </a:prstGeom>
          <a:noFill/>
          <a:ln w="6350" cap="sq">
            <a:solidFill>
              <a:schemeClr val="tx1">
                <a:lumMod val="75000"/>
                <a:lumOff val="25000"/>
              </a:schemeClr>
            </a:solidFill>
            <a:miter lim="800000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458200" y="607392"/>
            <a:ext cx="3161963" cy="1645920"/>
          </a:xfrm>
        </p:spPr>
        <p:txBody>
          <a:bodyPr anchor="b">
            <a:normAutofit/>
          </a:bodyPr>
          <a:lstStyle>
            <a:lvl1pPr algn="l" defTabSz="914400" rtl="0" eaLnBrk="1" latinLnBrk="0" hangingPunct="1">
              <a:lnSpc>
                <a:spcPct val="100000"/>
              </a:lnSpc>
              <a:spcBef>
                <a:spcPct val="0"/>
              </a:spcBef>
              <a:buNone/>
              <a:defRPr lang="en-US" sz="3200" b="0" kern="1200" cap="none" spc="0" baseline="0" dirty="0">
                <a:solidFill>
                  <a:schemeClr val="tx1"/>
                </a:solidFill>
                <a:effectLst/>
                <a:latin typeface="+mj-lt"/>
                <a:ea typeface="+mn-ea"/>
                <a:cs typeface="+mn-cs"/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85800" y="609600"/>
            <a:ext cx="6858000" cy="5334000"/>
          </a:xfrm>
        </p:spPr>
        <p:txBody>
          <a:bodyPr/>
          <a:lstStyle>
            <a:lvl1pPr>
              <a:defRPr sz="1900"/>
            </a:lvl1pPr>
            <a:lvl2pPr>
              <a:defRPr sz="1600"/>
            </a:lvl2pPr>
            <a:lvl3pPr>
              <a:defRPr sz="1400"/>
            </a:lvl3pPr>
            <a:lvl4pPr>
              <a:defRPr sz="1400"/>
            </a:lvl4pPr>
            <a:lvl5pPr>
              <a:defRPr sz="1400"/>
            </a:lvl5pPr>
            <a:lvl6pPr>
              <a:defRPr sz="1400"/>
            </a:lvl6pPr>
            <a:lvl7pPr>
              <a:defRPr sz="1400"/>
            </a:lvl7pPr>
            <a:lvl8pPr>
              <a:defRPr sz="1400"/>
            </a:lvl8pPr>
            <a:lvl9pPr>
              <a:defRPr sz="14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458200" y="2336800"/>
            <a:ext cx="3161963" cy="3606800"/>
          </a:xfrm>
        </p:spPr>
        <p:txBody>
          <a:bodyPr>
            <a:normAutofit/>
          </a:bodyPr>
          <a:lstStyle>
            <a:lvl1pPr marL="0" indent="0">
              <a:lnSpc>
                <a:spcPct val="110000"/>
              </a:lnSpc>
              <a:spcBef>
                <a:spcPts val="800"/>
              </a:spcBef>
              <a:buNone/>
              <a:defRPr sz="1800">
                <a:solidFill>
                  <a:schemeClr val="tx1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8" name="Date Placeholder 7"/>
          <p:cNvSpPr>
            <a:spLocks noGrp="1"/>
          </p:cNvSpPr>
          <p:nvPr>
            <p:ph type="dt" sz="half" idx="10"/>
          </p:nvPr>
        </p:nvSpPr>
        <p:spPr>
          <a:xfrm>
            <a:off x="5588000" y="6035040"/>
            <a:ext cx="1955800" cy="365760"/>
          </a:xfrm>
        </p:spPr>
        <p:txBody>
          <a:bodyPr/>
          <a:lstStyle>
            <a:lvl1pPr>
              <a:defRPr>
                <a:solidFill>
                  <a:schemeClr val="tx1">
                    <a:lumMod val="85000"/>
                    <a:lumOff val="15000"/>
                  </a:schemeClr>
                </a:solidFill>
              </a:defRPr>
            </a:lvl1pPr>
          </a:lstStyle>
          <a:p>
            <a:fld id="{7E8D12A6-918A-48BD-8CB9-CA713993B0EA}" type="datetime1">
              <a:rPr lang="en-US" smtClean="0"/>
              <a:t>10/16/2026</a:t>
            </a:fld>
            <a:endParaRPr lang="en-US" dirty="0"/>
          </a:p>
        </p:txBody>
      </p:sp>
      <p:sp>
        <p:nvSpPr>
          <p:cNvPr id="9" name="Footer Placeholder 8"/>
          <p:cNvSpPr>
            <a:spLocks noGrp="1"/>
          </p:cNvSpPr>
          <p:nvPr>
            <p:ph type="ftr" sz="quarter" idx="11"/>
          </p:nvPr>
        </p:nvSpPr>
        <p:spPr>
          <a:xfrm>
            <a:off x="685801" y="6035040"/>
            <a:ext cx="4584700" cy="365760"/>
          </a:xfrm>
        </p:spPr>
        <p:txBody>
          <a:bodyPr/>
          <a:lstStyle>
            <a:lvl1pPr algn="l">
              <a:defRPr/>
            </a:lvl1pPr>
          </a:lstStyle>
          <a:p>
            <a:endParaRPr lang="en-US" dirty="0"/>
          </a:p>
        </p:txBody>
      </p:sp>
      <p:sp>
        <p:nvSpPr>
          <p:cNvPr id="11" name="Slide Number Placeholder 10"/>
          <p:cNvSpPr>
            <a:spLocks noGrp="1"/>
          </p:cNvSpPr>
          <p:nvPr>
            <p:ph type="sldNum" sz="quarter" idx="12"/>
          </p:nvPr>
        </p:nvSpPr>
        <p:spPr>
          <a:xfrm>
            <a:off x="10396728" y="6035040"/>
            <a:ext cx="1223435" cy="365760"/>
          </a:xfrm>
        </p:spPr>
        <p:txBody>
          <a:bodyPr/>
          <a:lstStyle>
            <a:lvl1pPr>
              <a:defRPr>
                <a:solidFill>
                  <a:schemeClr val="tx1">
                    <a:lumMod val="85000"/>
                    <a:lumOff val="15000"/>
                  </a:schemeClr>
                </a:solidFill>
              </a:defRPr>
            </a:lvl1pPr>
          </a:lstStyle>
          <a:p>
            <a:fld id="{34B7E4EF-A1BD-40F4-AB7B-04F084DD991D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007531342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Rectangle 10">
            <a:extLst>
              <a:ext uri="{FF2B5EF4-FFF2-40B4-BE49-F238E27FC236}">
                <a16:creationId xmlns:a16="http://schemas.microsoft.com/office/drawing/2014/main" id="{E687CA98-D9C7-497F-A1DA-7D22F8753BCE}"/>
              </a:ext>
            </a:extLst>
          </p:cNvPr>
          <p:cNvSpPr/>
          <p:nvPr/>
        </p:nvSpPr>
        <p:spPr>
          <a:xfrm>
            <a:off x="8119870" y="237744"/>
            <a:ext cx="3826596" cy="6382512"/>
          </a:xfrm>
          <a:prstGeom prst="rect">
            <a:avLst/>
          </a:prstGeom>
          <a:solidFill>
            <a:schemeClr val="bg1">
              <a:lumMod val="85000"/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228599" y="237744"/>
            <a:ext cx="7696201" cy="6382512"/>
          </a:xfrm>
          <a:solidFill>
            <a:schemeClr val="accent1">
              <a:lumMod val="60000"/>
              <a:lumOff val="40000"/>
            </a:schemeClr>
          </a:solidFill>
          <a:ln>
            <a:noFill/>
          </a:ln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5662337" y="6035040"/>
            <a:ext cx="2071963" cy="365760"/>
          </a:xfrm>
        </p:spPr>
        <p:txBody>
          <a:bodyPr/>
          <a:lstStyle>
            <a:lvl1pPr>
              <a:defRPr b="1">
                <a:solidFill>
                  <a:srgbClr val="FFFFFF"/>
                </a:solidFill>
                <a:effectLst>
                  <a:outerShdw blurRad="19050" dist="6350" dir="2700000" algn="tl" rotWithShape="0">
                    <a:prstClr val="black">
                      <a:alpha val="40000"/>
                    </a:prstClr>
                  </a:outerShdw>
                </a:effectLst>
              </a:defRPr>
            </a:lvl1pPr>
          </a:lstStyle>
          <a:p>
            <a:fld id="{E778CE86-875F-4587-BCF6-FA054AFC0D53}" type="datetime1">
              <a:rPr lang="en-US" smtClean="0"/>
              <a:pPr/>
              <a:t>10/16/2026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612648" y="6035040"/>
            <a:ext cx="4588002" cy="365760"/>
          </a:xfrm>
        </p:spPr>
        <p:txBody>
          <a:bodyPr/>
          <a:lstStyle>
            <a:lvl1pPr marL="0" algn="r" defTabSz="914400" rtl="0" eaLnBrk="1" latinLnBrk="0" hangingPunct="1">
              <a:defRPr lang="en-US" sz="1000" b="1" kern="1200" dirty="0">
                <a:solidFill>
                  <a:srgbClr val="FFFFFF"/>
                </a:solidFill>
                <a:effectLst>
                  <a:outerShdw blurRad="19050" dist="6350" dir="2700000" algn="tl" rotWithShape="0">
                    <a:prstClr val="black">
                      <a:alpha val="40000"/>
                    </a:prstClr>
                  </a:outerShdw>
                </a:effectLst>
                <a:latin typeface="+mn-lt"/>
                <a:ea typeface="+mn-ea"/>
                <a:cs typeface="+mn-cs"/>
              </a:defRPr>
            </a:lvl1pPr>
          </a:lstStyle>
          <a:p>
            <a:pPr algn="l"/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10396728" y="6035040"/>
            <a:ext cx="1225296" cy="365760"/>
          </a:xfrm>
        </p:spPr>
        <p:txBody>
          <a:bodyPr/>
          <a:lstStyle/>
          <a:p>
            <a:fld id="{34B7E4EF-A1BD-40F4-AB7B-04F084DD991D}" type="slidenum">
              <a:rPr lang="en-US" smtClean="0"/>
              <a:t>‹#›</a:t>
            </a:fld>
            <a:endParaRPr lang="en-US" dirty="0"/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F8B3D8CC-BB13-41A5-8F34-B8E84A4F9534}"/>
              </a:ext>
            </a:extLst>
          </p:cNvPr>
          <p:cNvSpPr/>
          <p:nvPr/>
        </p:nvSpPr>
        <p:spPr>
          <a:xfrm>
            <a:off x="8254660" y="374904"/>
            <a:ext cx="3557016" cy="6108192"/>
          </a:xfrm>
          <a:prstGeom prst="rect">
            <a:avLst/>
          </a:prstGeom>
          <a:noFill/>
          <a:ln w="6350" cap="sq">
            <a:solidFill>
              <a:schemeClr val="tx1">
                <a:lumMod val="75000"/>
                <a:lumOff val="25000"/>
              </a:schemeClr>
            </a:solidFill>
            <a:miter lim="800000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477250" y="603504"/>
            <a:ext cx="3144774" cy="1645920"/>
          </a:xfrm>
        </p:spPr>
        <p:txBody>
          <a:bodyPr anchor="b">
            <a:noAutofit/>
          </a:bodyPr>
          <a:lstStyle>
            <a:lvl1pPr algn="l">
              <a:lnSpc>
                <a:spcPct val="100000"/>
              </a:lnSpc>
              <a:defRPr sz="3200" b="0">
                <a:solidFill>
                  <a:schemeClr val="tx1"/>
                </a:solidFill>
                <a:latin typeface="+mj-lt"/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477250" y="2386584"/>
            <a:ext cx="3144774" cy="3511296"/>
          </a:xfrm>
        </p:spPr>
        <p:txBody>
          <a:bodyPr>
            <a:normAutofit/>
          </a:bodyPr>
          <a:lstStyle>
            <a:lvl1pPr marL="0" indent="0" algn="l">
              <a:lnSpc>
                <a:spcPct val="110000"/>
              </a:lnSpc>
              <a:spcBef>
                <a:spcPts val="800"/>
              </a:spcBef>
              <a:buNone/>
              <a:defRPr sz="1800">
                <a:solidFill>
                  <a:schemeClr val="tx1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198808663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5" Type="http://schemas.openxmlformats.org/officeDocument/2006/relationships/slideLayout" Target="../slideLayouts/slideLayout5.xml"/><Relationship Id="rId10" Type="http://schemas.openxmlformats.org/officeDocument/2006/relationships/theme" Target="../theme/theme1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9" name="Rectangle 8">
            <a:extLst>
              <a:ext uri="{FF2B5EF4-FFF2-40B4-BE49-F238E27FC236}">
                <a16:creationId xmlns:a16="http://schemas.microsoft.com/office/drawing/2014/main" id="{1E94681D-2A4C-4A8D-B9B5-31D440D0328D}"/>
              </a:ext>
            </a:extLst>
          </p:cNvPr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7" name="Rectangle 6"/>
          <p:cNvSpPr/>
          <p:nvPr/>
        </p:nvSpPr>
        <p:spPr>
          <a:xfrm>
            <a:off x="234696" y="237744"/>
            <a:ext cx="11722608" cy="6382512"/>
          </a:xfrm>
          <a:prstGeom prst="rect">
            <a:avLst/>
          </a:prstGeom>
          <a:solidFill>
            <a:schemeClr val="bg1">
              <a:lumMod val="75000"/>
              <a:alpha val="60000"/>
            </a:schemeClr>
          </a:solidFill>
          <a:ln w="6350" cap="flat" cmpd="sng" algn="ctr">
            <a:noFill/>
            <a:prstDash val="solid"/>
          </a:ln>
          <a:effectLst>
            <a:softEdge rad="0"/>
          </a:effectLst>
        </p:spPr>
      </p:sp>
      <p:sp>
        <p:nvSpPr>
          <p:cNvPr id="8" name="Rectangle 7"/>
          <p:cNvSpPr/>
          <p:nvPr/>
        </p:nvSpPr>
        <p:spPr>
          <a:xfrm>
            <a:off x="371856" y="374904"/>
            <a:ext cx="11448288" cy="6108192"/>
          </a:xfrm>
          <a:prstGeom prst="rect">
            <a:avLst/>
          </a:prstGeom>
          <a:noFill/>
          <a:ln w="6350" cap="sq" cmpd="sng" algn="ctr">
            <a:solidFill>
              <a:schemeClr val="tx1">
                <a:lumMod val="85000"/>
                <a:lumOff val="15000"/>
              </a:schemeClr>
            </a:solidFill>
            <a:prstDash val="solid"/>
            <a:miter lim="800000"/>
          </a:ln>
          <a:effectLst/>
        </p:spPr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066800" y="642594"/>
            <a:ext cx="10058400" cy="13716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066800" y="2103120"/>
            <a:ext cx="10058400" cy="3849624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7256794" y="6035040"/>
            <a:ext cx="2893045" cy="36576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8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fld id="{F6FA2B21-3FCD-4721-B95C-427943F61125}" type="datetime1">
              <a:rPr lang="en-US" smtClean="0"/>
              <a:t>10/16/2026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1066800" y="6035040"/>
            <a:ext cx="5816600" cy="36576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800">
                <a:solidFill>
                  <a:schemeClr val="tx1">
                    <a:lumMod val="85000"/>
                    <a:lumOff val="1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0287000" y="6035040"/>
            <a:ext cx="838200" cy="36576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8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fld id="{34B7E4EF-A1BD-40F4-AB7B-04F084DD991D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1640943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</p:sldLayoutIdLst>
  <p:hf sldNum="0" hdr="0" ft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lang="en-US" sz="3600" i="0" kern="1200" cap="none" spc="0" baseline="0" dirty="0">
          <a:solidFill>
            <a:schemeClr val="tx1">
              <a:lumMod val="85000"/>
              <a:lumOff val="15000"/>
            </a:schemeClr>
          </a:solidFill>
          <a:effectLst/>
          <a:latin typeface="+mj-lt"/>
          <a:ea typeface="+mn-ea"/>
          <a:cs typeface="+mn-cs"/>
        </a:defRPr>
      </a:lvl1pPr>
    </p:titleStyle>
    <p:bodyStyle>
      <a:lvl1pPr marL="182880" indent="-182880" algn="l" defTabSz="914400" rtl="0" eaLnBrk="1" latinLnBrk="0" hangingPunct="1">
        <a:lnSpc>
          <a:spcPct val="120000"/>
        </a:lnSpc>
        <a:spcBef>
          <a:spcPts val="900"/>
        </a:spcBef>
        <a:spcAft>
          <a:spcPts val="0"/>
        </a:spcAft>
        <a:buClr>
          <a:schemeClr val="tx1">
            <a:lumMod val="85000"/>
            <a:lumOff val="15000"/>
          </a:schemeClr>
        </a:buClr>
        <a:buFont typeface="Garamond" pitchFamily="18" charset="0"/>
        <a:buChar char="◦"/>
        <a:defRPr sz="14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indent="-182880" algn="l" defTabSz="914400" rtl="0" eaLnBrk="1" latinLnBrk="0" hangingPunct="1">
        <a:lnSpc>
          <a:spcPct val="100000"/>
        </a:lnSpc>
        <a:spcBef>
          <a:spcPts val="500"/>
        </a:spcBef>
        <a:buClr>
          <a:schemeClr val="tx1">
            <a:lumMod val="85000"/>
            <a:lumOff val="15000"/>
          </a:schemeClr>
        </a:buClr>
        <a:buFont typeface="Garamond" pitchFamily="18" charset="0"/>
        <a:buChar char="◦"/>
        <a:defRPr sz="1200" kern="1200">
          <a:solidFill>
            <a:schemeClr val="tx1"/>
          </a:solidFill>
          <a:latin typeface="+mn-lt"/>
          <a:ea typeface="+mn-ea"/>
          <a:cs typeface="+mn-cs"/>
        </a:defRPr>
      </a:lvl2pPr>
      <a:lvl3pPr marL="731520" indent="-182880" algn="l" defTabSz="914400" rtl="0" eaLnBrk="1" latinLnBrk="0" hangingPunct="1">
        <a:lnSpc>
          <a:spcPct val="100000"/>
        </a:lnSpc>
        <a:spcBef>
          <a:spcPts val="500"/>
        </a:spcBef>
        <a:buClr>
          <a:schemeClr val="tx1">
            <a:lumMod val="85000"/>
            <a:lumOff val="15000"/>
          </a:schemeClr>
        </a:buClr>
        <a:buFont typeface="Garamond" pitchFamily="18" charset="0"/>
        <a:buChar char="◦"/>
        <a:defRPr sz="1100" kern="1200">
          <a:solidFill>
            <a:schemeClr val="tx1"/>
          </a:solidFill>
          <a:latin typeface="+mn-lt"/>
          <a:ea typeface="+mn-ea"/>
          <a:cs typeface="+mn-cs"/>
        </a:defRPr>
      </a:lvl3pPr>
      <a:lvl4pPr marL="1005840" indent="-182880" algn="l" defTabSz="914400" rtl="0" eaLnBrk="1" latinLnBrk="0" hangingPunct="1">
        <a:lnSpc>
          <a:spcPct val="100000"/>
        </a:lnSpc>
        <a:spcBef>
          <a:spcPts val="500"/>
        </a:spcBef>
        <a:buClr>
          <a:schemeClr val="tx1">
            <a:lumMod val="85000"/>
            <a:lumOff val="15000"/>
          </a:schemeClr>
        </a:buClr>
        <a:buFont typeface="Garamond" pitchFamily="18" charset="0"/>
        <a:buChar char="◦"/>
        <a:defRPr sz="1100" kern="1200">
          <a:solidFill>
            <a:schemeClr val="tx1"/>
          </a:solidFill>
          <a:latin typeface="+mn-lt"/>
          <a:ea typeface="+mn-ea"/>
          <a:cs typeface="+mn-cs"/>
        </a:defRPr>
      </a:lvl4pPr>
      <a:lvl5pPr marL="1280160" indent="-182880" algn="l" defTabSz="914400" rtl="0" eaLnBrk="1" latinLnBrk="0" hangingPunct="1">
        <a:lnSpc>
          <a:spcPct val="100000"/>
        </a:lnSpc>
        <a:spcBef>
          <a:spcPts val="500"/>
        </a:spcBef>
        <a:buClr>
          <a:schemeClr val="tx1">
            <a:lumMod val="85000"/>
            <a:lumOff val="15000"/>
          </a:schemeClr>
        </a:buClr>
        <a:buFont typeface="Garamond" pitchFamily="18" charset="0"/>
        <a:buChar char="◦"/>
        <a:defRPr sz="1100" kern="1200">
          <a:solidFill>
            <a:schemeClr val="tx1"/>
          </a:solidFill>
          <a:latin typeface="+mn-lt"/>
          <a:ea typeface="+mn-ea"/>
          <a:cs typeface="+mn-cs"/>
        </a:defRPr>
      </a:lvl5pPr>
      <a:lvl6pPr marL="1600000" indent="-228600" algn="l" defTabSz="914400" rtl="0" eaLnBrk="1" latinLnBrk="0" hangingPunct="1">
        <a:lnSpc>
          <a:spcPct val="100000"/>
        </a:lnSpc>
        <a:spcBef>
          <a:spcPts val="500"/>
        </a:spcBef>
        <a:buClr>
          <a:schemeClr val="tx1">
            <a:lumMod val="85000"/>
            <a:lumOff val="15000"/>
          </a:schemeClr>
        </a:buClr>
        <a:buFont typeface="Garamond" pitchFamily="18" charset="0"/>
        <a:buChar char="◦"/>
        <a:defRPr sz="1400" kern="1200">
          <a:solidFill>
            <a:schemeClr val="tx1"/>
          </a:solidFill>
          <a:latin typeface="+mn-lt"/>
          <a:ea typeface="+mn-ea"/>
          <a:cs typeface="+mn-cs"/>
        </a:defRPr>
      </a:lvl6pPr>
      <a:lvl7pPr marL="1900000" indent="-228600" algn="l" defTabSz="914400" rtl="0" eaLnBrk="1" latinLnBrk="0" hangingPunct="1">
        <a:lnSpc>
          <a:spcPct val="100000"/>
        </a:lnSpc>
        <a:spcBef>
          <a:spcPts val="500"/>
        </a:spcBef>
        <a:buClr>
          <a:schemeClr val="tx1">
            <a:lumMod val="85000"/>
            <a:lumOff val="15000"/>
          </a:schemeClr>
        </a:buClr>
        <a:buFont typeface="Garamond" pitchFamily="18" charset="0"/>
        <a:buChar char="◦"/>
        <a:defRPr sz="1400" kern="1200">
          <a:solidFill>
            <a:schemeClr val="tx1"/>
          </a:solidFill>
          <a:latin typeface="+mn-lt"/>
          <a:ea typeface="+mn-ea"/>
          <a:cs typeface="+mn-cs"/>
        </a:defRPr>
      </a:lvl7pPr>
      <a:lvl8pPr marL="2200000" indent="-228600" algn="l" defTabSz="914400" rtl="0" eaLnBrk="1" latinLnBrk="0" hangingPunct="1">
        <a:lnSpc>
          <a:spcPct val="100000"/>
        </a:lnSpc>
        <a:spcBef>
          <a:spcPts val="500"/>
        </a:spcBef>
        <a:buClr>
          <a:schemeClr val="tx1">
            <a:lumMod val="85000"/>
            <a:lumOff val="15000"/>
          </a:schemeClr>
        </a:buClr>
        <a:buFont typeface="Garamond" pitchFamily="18" charset="0"/>
        <a:buChar char="◦"/>
        <a:defRPr sz="1400" kern="1200">
          <a:solidFill>
            <a:schemeClr val="tx1"/>
          </a:solidFill>
          <a:latin typeface="+mn-lt"/>
          <a:ea typeface="+mn-ea"/>
          <a:cs typeface="+mn-cs"/>
        </a:defRPr>
      </a:lvl8pPr>
      <a:lvl9pPr marL="2500000" indent="-228600" algn="l" defTabSz="914400" rtl="0" eaLnBrk="1" latinLnBrk="0" hangingPunct="1">
        <a:lnSpc>
          <a:spcPct val="100000"/>
        </a:lnSpc>
        <a:spcBef>
          <a:spcPts val="500"/>
        </a:spcBef>
        <a:buClr>
          <a:schemeClr val="tx1">
            <a:lumMod val="85000"/>
            <a:lumOff val="15000"/>
          </a:schemeClr>
        </a:buClr>
        <a:buFont typeface="Garamond" pitchFamily="18" charset="0"/>
        <a:buChar char="◦"/>
        <a:defRPr sz="14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slideLayout" Target="../slideLayouts/slideLayout1.xml"/><Relationship Id="rId1" Type="http://schemas.openxmlformats.org/officeDocument/2006/relationships/themeOverride" Target="../theme/themeOverr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>
            <a:extLst>
              <a:ext uri="{FF2B5EF4-FFF2-40B4-BE49-F238E27FC236}">
                <a16:creationId xmlns:a16="http://schemas.microsoft.com/office/drawing/2014/main" id="{62BA1780-A246-4C7F-9267-727EF2F4E78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t="3846"/>
          <a:stretch/>
        </p:blipFill>
        <p:spPr>
          <a:xfrm>
            <a:off x="20" y="10"/>
            <a:ext cx="12191979" cy="6857990"/>
          </a:xfrm>
          <a:prstGeom prst="rect">
            <a:avLst/>
          </a:prstGeom>
        </p:spPr>
      </p:pic>
      <p:sp>
        <p:nvSpPr>
          <p:cNvPr id="19" name="Rectangle 18">
            <a:extLst>
              <a:ext uri="{FF2B5EF4-FFF2-40B4-BE49-F238E27FC236}">
                <a16:creationId xmlns:a16="http://schemas.microsoft.com/office/drawing/2014/main" id="{2644B391-9BFE-445C-A9EC-F544BB85FBC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937329" y="1808532"/>
            <a:ext cx="5452527" cy="3240936"/>
          </a:xfrm>
          <a:prstGeom prst="rect">
            <a:avLst/>
          </a:prstGeom>
          <a:solidFill>
            <a:schemeClr val="bg1">
              <a:lumMod val="75000"/>
              <a:lumOff val="25000"/>
            </a:schemeClr>
          </a:solidFill>
          <a:ln w="6350" cap="sq" cmpd="sng" algn="ctr">
            <a:noFill/>
            <a:prstDash val="solid"/>
            <a:miter lim="800000"/>
          </a:ln>
          <a:effectLst/>
        </p:spPr>
      </p:sp>
      <p:sp>
        <p:nvSpPr>
          <p:cNvPr id="21" name="Rectangle 20">
            <a:extLst>
              <a:ext uri="{FF2B5EF4-FFF2-40B4-BE49-F238E27FC236}">
                <a16:creationId xmlns:a16="http://schemas.microsoft.com/office/drawing/2014/main" id="{80F26E69-87D9-4655-AE7B-280A87AA3CA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103272" y="1975104"/>
            <a:ext cx="5120640" cy="2907792"/>
          </a:xfrm>
          <a:prstGeom prst="rect">
            <a:avLst/>
          </a:prstGeom>
          <a:noFill/>
          <a:ln w="6350" cap="sq" cmpd="sng" algn="ctr">
            <a:solidFill>
              <a:schemeClr val="tx1"/>
            </a:solidFill>
            <a:prstDash val="solid"/>
            <a:miter lim="800000"/>
          </a:ln>
          <a:effectLst>
            <a:softEdge rad="0"/>
          </a:effectLst>
        </p:spPr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C0D7398C-75E5-4CB0-BA4F-D7D5CF2495D4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276055" y="2350017"/>
            <a:ext cx="4775075" cy="1630906"/>
          </a:xfrm>
        </p:spPr>
        <p:txBody>
          <a:bodyPr>
            <a:normAutofit/>
          </a:bodyPr>
          <a:lstStyle/>
          <a:p>
            <a:r>
              <a:rPr lang="en-US" sz="4400" dirty="0">
                <a:solidFill>
                  <a:schemeClr val="tx1"/>
                </a:solidFill>
              </a:rPr>
              <a:t>MOTIVASI &amp; KEPRIBADIAN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5C5BFB45-FC34-495C-9C68-F9641246C2EE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276055" y="3990546"/>
            <a:ext cx="4775075" cy="559656"/>
          </a:xfrm>
        </p:spPr>
        <p:txBody>
          <a:bodyPr>
            <a:normAutofit/>
          </a:bodyPr>
          <a:lstStyle/>
          <a:p>
            <a:endParaRPr lang="en-US" dirty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152082915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013C51C-2AEF-8D7B-530B-2B5019720AA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66800" y="642595"/>
            <a:ext cx="10058400" cy="500406"/>
          </a:xfrm>
        </p:spPr>
        <p:txBody>
          <a:bodyPr>
            <a:normAutofit/>
          </a:bodyPr>
          <a:lstStyle/>
          <a:p>
            <a:r>
              <a:rPr lang="en-ID" sz="2800" dirty="0"/>
              <a:t>Fungsi Motivasi dan Kepribadian dalam Perilaku Ekonomi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3AAE4BF-0197-3BB8-CA7A-3905074EAE6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066800" y="1323975"/>
            <a:ext cx="10172700" cy="4628769"/>
          </a:xfrm>
        </p:spPr>
        <p:txBody>
          <a:bodyPr/>
          <a:lstStyle/>
          <a:p>
            <a:pPr lvl="0"/>
            <a:r>
              <a:rPr lang="en-ID" sz="1800" b="1" dirty="0" err="1"/>
              <a:t>Interaksi</a:t>
            </a:r>
            <a:r>
              <a:rPr lang="en-ID" sz="1800" b="1" dirty="0"/>
              <a:t> Orang dan </a:t>
            </a:r>
            <a:r>
              <a:rPr lang="en-ID" sz="1800" b="1" dirty="0" err="1"/>
              <a:t>Situasi</a:t>
            </a:r>
            <a:r>
              <a:rPr lang="en-ID" sz="1800" b="1" dirty="0"/>
              <a:t> (</a:t>
            </a:r>
            <a:r>
              <a:rPr lang="en-ID" sz="1800" b="1" i="1" dirty="0"/>
              <a:t>Interactionist Position</a:t>
            </a:r>
            <a:r>
              <a:rPr lang="en-ID" sz="1800" b="1" dirty="0"/>
              <a:t>):</a:t>
            </a:r>
            <a:r>
              <a:rPr lang="en-ID" sz="1800" dirty="0"/>
              <a:t> </a:t>
            </a:r>
            <a:r>
              <a:rPr lang="en-ID" sz="1800" dirty="0" err="1"/>
              <a:t>Kepribadian</a:t>
            </a:r>
            <a:r>
              <a:rPr lang="en-ID" sz="1800" dirty="0"/>
              <a:t> </a:t>
            </a:r>
            <a:r>
              <a:rPr lang="en-ID" sz="1800" dirty="0" err="1"/>
              <a:t>menggambarkan</a:t>
            </a:r>
            <a:r>
              <a:rPr lang="en-ID" sz="1800" dirty="0"/>
              <a:t> </a:t>
            </a:r>
            <a:r>
              <a:rPr lang="en-ID" sz="1800" dirty="0" err="1"/>
              <a:t>disposisi</a:t>
            </a:r>
            <a:r>
              <a:rPr lang="en-ID" sz="1800" dirty="0"/>
              <a:t> yang </a:t>
            </a:r>
            <a:r>
              <a:rPr lang="en-ID" sz="1800" dirty="0" err="1"/>
              <a:t>relatif</a:t>
            </a:r>
            <a:r>
              <a:rPr lang="en-ID" sz="1800" dirty="0"/>
              <a:t> </a:t>
            </a:r>
            <a:r>
              <a:rPr lang="en-ID" sz="1800" dirty="0" err="1"/>
              <a:t>bertahan</a:t>
            </a:r>
            <a:r>
              <a:rPr lang="en-ID" sz="1800" dirty="0"/>
              <a:t> lama </a:t>
            </a:r>
            <a:r>
              <a:rPr lang="en-ID" sz="1800" dirty="0" err="1"/>
              <a:t>dari</a:t>
            </a:r>
            <a:r>
              <a:rPr lang="en-ID" sz="1800" dirty="0"/>
              <a:t> </a:t>
            </a:r>
            <a:r>
              <a:rPr lang="en-ID" sz="1800" dirty="0" err="1"/>
              <a:t>waktu</a:t>
            </a:r>
            <a:r>
              <a:rPr lang="en-ID" sz="1800" dirty="0"/>
              <a:t> </a:t>
            </a:r>
            <a:r>
              <a:rPr lang="en-ID" sz="1800" dirty="0" err="1"/>
              <a:t>ke</a:t>
            </a:r>
            <a:r>
              <a:rPr lang="en-ID" sz="1800" dirty="0"/>
              <a:t> </a:t>
            </a:r>
            <a:r>
              <a:rPr lang="en-ID" sz="1800" dirty="0" err="1"/>
              <a:t>waktu</a:t>
            </a:r>
            <a:r>
              <a:rPr lang="en-ID" sz="1800" dirty="0"/>
              <a:t>, </a:t>
            </a:r>
            <a:r>
              <a:rPr lang="en-ID" sz="1800" dirty="0" err="1"/>
              <a:t>tetapi</a:t>
            </a:r>
            <a:r>
              <a:rPr lang="en-ID" sz="1800" dirty="0"/>
              <a:t> </a:t>
            </a:r>
            <a:r>
              <a:rPr lang="en-ID" sz="1800" dirty="0" err="1"/>
              <a:t>dampaknya</a:t>
            </a:r>
            <a:r>
              <a:rPr lang="en-ID" sz="1800" dirty="0"/>
              <a:t> </a:t>
            </a:r>
            <a:r>
              <a:rPr lang="en-ID" sz="1800" dirty="0" err="1"/>
              <a:t>terhadap</a:t>
            </a:r>
            <a:r>
              <a:rPr lang="en-ID" sz="1800" dirty="0"/>
              <a:t> </a:t>
            </a:r>
            <a:r>
              <a:rPr lang="en-ID" sz="1800" dirty="0" err="1"/>
              <a:t>perilaku</a:t>
            </a:r>
            <a:r>
              <a:rPr lang="en-ID" sz="1800" dirty="0"/>
              <a:t> </a:t>
            </a:r>
            <a:r>
              <a:rPr lang="en-ID" sz="1800" dirty="0" err="1"/>
              <a:t>nyata</a:t>
            </a:r>
            <a:r>
              <a:rPr lang="en-ID" sz="1800" dirty="0"/>
              <a:t> </a:t>
            </a:r>
            <a:r>
              <a:rPr lang="en-ID" sz="1800" dirty="0" err="1"/>
              <a:t>tidak</a:t>
            </a:r>
            <a:r>
              <a:rPr lang="en-ID" sz="1800" dirty="0"/>
              <a:t> </a:t>
            </a:r>
            <a:r>
              <a:rPr lang="en-ID" sz="1800" dirty="0" err="1"/>
              <a:t>selalu</a:t>
            </a:r>
            <a:r>
              <a:rPr lang="en-ID" sz="1800" dirty="0"/>
              <a:t> </a:t>
            </a:r>
            <a:r>
              <a:rPr lang="en-ID" sz="1800" dirty="0" err="1"/>
              <a:t>konsisten</a:t>
            </a:r>
            <a:r>
              <a:rPr lang="en-ID" sz="1800" dirty="0"/>
              <a:t> di </a:t>
            </a:r>
            <a:r>
              <a:rPr lang="en-ID" sz="1800" dirty="0" err="1"/>
              <a:t>setiap</a:t>
            </a:r>
            <a:r>
              <a:rPr lang="en-ID" sz="1800" dirty="0"/>
              <a:t> </a:t>
            </a:r>
            <a:r>
              <a:rPr lang="en-ID" sz="1800" dirty="0" err="1"/>
              <a:t>situasi</a:t>
            </a:r>
            <a:r>
              <a:rPr lang="en-ID" sz="1800" dirty="0"/>
              <a:t>. </a:t>
            </a:r>
            <a:r>
              <a:rPr lang="en-ID" sz="1800" dirty="0" err="1"/>
              <a:t>Psikologi</a:t>
            </a:r>
            <a:r>
              <a:rPr lang="en-ID" sz="1800" dirty="0"/>
              <a:t> modern </a:t>
            </a:r>
            <a:r>
              <a:rPr lang="en-ID" sz="1800" dirty="0" err="1"/>
              <a:t>memandang</a:t>
            </a:r>
            <a:r>
              <a:rPr lang="en-ID" sz="1800" dirty="0"/>
              <a:t> </a:t>
            </a:r>
            <a:r>
              <a:rPr lang="en-ID" sz="1800" dirty="0" err="1"/>
              <a:t>bahwa</a:t>
            </a:r>
            <a:r>
              <a:rPr lang="en-ID" sz="1800" dirty="0"/>
              <a:t> </a:t>
            </a:r>
            <a:r>
              <a:rPr lang="en-ID" sz="1800" dirty="0" err="1"/>
              <a:t>perilaku</a:t>
            </a:r>
            <a:r>
              <a:rPr lang="en-ID" sz="1800" dirty="0"/>
              <a:t> </a:t>
            </a:r>
            <a:r>
              <a:rPr lang="en-ID" sz="1800" dirty="0" err="1"/>
              <a:t>ekonomi</a:t>
            </a:r>
            <a:r>
              <a:rPr lang="en-ID" sz="1800" dirty="0"/>
              <a:t> </a:t>
            </a:r>
            <a:r>
              <a:rPr lang="en-ID" sz="1800" dirty="0" err="1"/>
              <a:t>lahir</a:t>
            </a:r>
            <a:r>
              <a:rPr lang="en-ID" sz="1800" dirty="0"/>
              <a:t> </a:t>
            </a:r>
            <a:r>
              <a:rPr lang="en-ID" sz="1800" dirty="0" err="1"/>
              <a:t>dari</a:t>
            </a:r>
            <a:r>
              <a:rPr lang="en-ID" sz="1800" dirty="0"/>
              <a:t> </a:t>
            </a:r>
            <a:r>
              <a:rPr lang="en-ID" sz="1800" dirty="0" err="1"/>
              <a:t>interaksi</a:t>
            </a:r>
            <a:r>
              <a:rPr lang="en-ID" sz="1800" dirty="0"/>
              <a:t> </a:t>
            </a:r>
            <a:r>
              <a:rPr lang="en-ID" sz="1800" dirty="0" err="1"/>
              <a:t>antara</a:t>
            </a:r>
            <a:r>
              <a:rPr lang="en-ID" sz="1800" dirty="0"/>
              <a:t> </a:t>
            </a:r>
            <a:r>
              <a:rPr lang="en-ID" sz="1800" dirty="0" err="1"/>
              <a:t>variabel</a:t>
            </a:r>
            <a:r>
              <a:rPr lang="en-ID" sz="1800" dirty="0"/>
              <a:t> </a:t>
            </a:r>
            <a:r>
              <a:rPr lang="en-ID" sz="1800" dirty="0" err="1"/>
              <a:t>kepribadian</a:t>
            </a:r>
            <a:r>
              <a:rPr lang="en-ID" sz="1800" dirty="0"/>
              <a:t> </a:t>
            </a:r>
            <a:r>
              <a:rPr lang="en-ID" sz="1800" dirty="0" err="1"/>
              <a:t>individu</a:t>
            </a:r>
            <a:r>
              <a:rPr lang="en-ID" sz="1800" dirty="0"/>
              <a:t> dan </a:t>
            </a:r>
            <a:r>
              <a:rPr lang="en-ID" sz="1800" dirty="0" err="1"/>
              <a:t>variabel</a:t>
            </a:r>
            <a:r>
              <a:rPr lang="en-ID" sz="1800" dirty="0"/>
              <a:t> </a:t>
            </a:r>
            <a:r>
              <a:rPr lang="en-ID" sz="1800" dirty="0" err="1"/>
              <a:t>konteks</a:t>
            </a:r>
            <a:r>
              <a:rPr lang="en-ID" sz="1800" dirty="0"/>
              <a:t>/</a:t>
            </a:r>
            <a:r>
              <a:rPr lang="en-ID" sz="1800" dirty="0" err="1"/>
              <a:t>situasi</a:t>
            </a:r>
            <a:r>
              <a:rPr lang="en-ID" sz="1800" dirty="0"/>
              <a:t>. </a:t>
            </a:r>
          </a:p>
          <a:p>
            <a:endParaRPr lang="en-ID" sz="1800" dirty="0"/>
          </a:p>
          <a:p>
            <a:pPr lvl="0"/>
            <a:r>
              <a:rPr lang="en-ID" sz="1800" b="1" dirty="0" err="1"/>
              <a:t>Motivasi</a:t>
            </a:r>
            <a:r>
              <a:rPr lang="en-ID" sz="1800" b="1" dirty="0"/>
              <a:t> </a:t>
            </a:r>
            <a:r>
              <a:rPr lang="en-ID" sz="1800" b="1" dirty="0" err="1"/>
              <a:t>Intrinsik</a:t>
            </a:r>
            <a:r>
              <a:rPr lang="en-ID" sz="1800" b="1" dirty="0"/>
              <a:t> vs. </a:t>
            </a:r>
            <a:r>
              <a:rPr lang="en-ID" sz="1800" b="1" dirty="0" err="1"/>
              <a:t>Ekstrinsik</a:t>
            </a:r>
            <a:r>
              <a:rPr lang="en-ID" sz="1800" b="1" dirty="0"/>
              <a:t>:</a:t>
            </a:r>
            <a:endParaRPr lang="en-ID" sz="1800" dirty="0"/>
          </a:p>
          <a:p>
            <a:pPr lvl="1"/>
            <a:r>
              <a:rPr lang="en-ID" sz="1800" b="1" dirty="0" err="1"/>
              <a:t>Motivasi</a:t>
            </a:r>
            <a:r>
              <a:rPr lang="en-ID" sz="1800" b="1" dirty="0"/>
              <a:t> </a:t>
            </a:r>
            <a:r>
              <a:rPr lang="en-ID" sz="1800" b="1" dirty="0" err="1"/>
              <a:t>Intrinsik</a:t>
            </a:r>
            <a:r>
              <a:rPr lang="en-ID" sz="1800" b="1" dirty="0"/>
              <a:t>:</a:t>
            </a:r>
            <a:r>
              <a:rPr lang="en-ID" sz="1800" dirty="0"/>
              <a:t> </a:t>
            </a:r>
            <a:r>
              <a:rPr lang="en-ID" sz="1800" dirty="0" err="1"/>
              <a:t>Dorongan</a:t>
            </a:r>
            <a:r>
              <a:rPr lang="en-ID" sz="1800" dirty="0"/>
              <a:t> yang </a:t>
            </a:r>
            <a:r>
              <a:rPr lang="en-ID" sz="1800" dirty="0" err="1"/>
              <a:t>berasal</a:t>
            </a:r>
            <a:r>
              <a:rPr lang="en-ID" sz="1800" dirty="0"/>
              <a:t> </a:t>
            </a:r>
            <a:r>
              <a:rPr lang="en-ID" sz="1800" dirty="0" err="1"/>
              <a:t>dari</a:t>
            </a:r>
            <a:r>
              <a:rPr lang="en-ID" sz="1800" dirty="0"/>
              <a:t> </a:t>
            </a:r>
            <a:r>
              <a:rPr lang="en-ID" sz="1800" dirty="0" err="1"/>
              <a:t>standar</a:t>
            </a:r>
            <a:r>
              <a:rPr lang="en-ID" sz="1800" dirty="0"/>
              <a:t> internal </a:t>
            </a:r>
            <a:r>
              <a:rPr lang="en-ID" sz="1800" dirty="0" err="1"/>
              <a:t>seseorang</a:t>
            </a:r>
            <a:r>
              <a:rPr lang="en-ID" sz="1800" dirty="0"/>
              <a:t> </a:t>
            </a:r>
            <a:r>
              <a:rPr lang="en-ID" sz="1800" dirty="0" err="1"/>
              <a:t>tanpa</a:t>
            </a:r>
            <a:r>
              <a:rPr lang="en-ID" sz="1800" dirty="0"/>
              <a:t> </a:t>
            </a:r>
            <a:r>
              <a:rPr lang="en-ID" sz="1800" dirty="0" err="1"/>
              <a:t>bergantung</a:t>
            </a:r>
            <a:r>
              <a:rPr lang="en-ID" sz="1800" dirty="0"/>
              <a:t> pada </a:t>
            </a:r>
            <a:r>
              <a:rPr lang="en-ID" sz="1800" dirty="0" err="1"/>
              <a:t>imbalan</a:t>
            </a:r>
            <a:r>
              <a:rPr lang="en-ID" sz="1800" dirty="0"/>
              <a:t> </a:t>
            </a:r>
            <a:r>
              <a:rPr lang="en-ID" sz="1800" dirty="0" err="1"/>
              <a:t>luar</a:t>
            </a:r>
            <a:r>
              <a:rPr lang="en-ID" sz="1800" dirty="0"/>
              <a:t> (</a:t>
            </a:r>
            <a:r>
              <a:rPr lang="en-ID" sz="1800" dirty="0" err="1"/>
              <a:t>misalnya</a:t>
            </a:r>
            <a:r>
              <a:rPr lang="en-ID" sz="1800" dirty="0"/>
              <a:t>, </a:t>
            </a:r>
            <a:r>
              <a:rPr lang="en-ID" sz="1800" dirty="0" err="1"/>
              <a:t>seseorang</a:t>
            </a:r>
            <a:r>
              <a:rPr lang="en-ID" sz="1800" dirty="0"/>
              <a:t> yang </a:t>
            </a:r>
            <a:r>
              <a:rPr lang="en-ID" sz="1800" dirty="0" err="1"/>
              <a:t>merawat</a:t>
            </a:r>
            <a:r>
              <a:rPr lang="en-ID" sz="1800" dirty="0"/>
              <a:t> </a:t>
            </a:r>
            <a:r>
              <a:rPr lang="en-ID" sz="1800" dirty="0" err="1"/>
              <a:t>pekarangan</a:t>
            </a:r>
            <a:r>
              <a:rPr lang="en-ID" sz="1800" dirty="0"/>
              <a:t> </a:t>
            </a:r>
            <a:r>
              <a:rPr lang="en-ID" sz="1800" dirty="0" err="1"/>
              <a:t>rumah</a:t>
            </a:r>
            <a:r>
              <a:rPr lang="en-ID" sz="1800" dirty="0"/>
              <a:t> </a:t>
            </a:r>
            <a:r>
              <a:rPr lang="en-ID" sz="1800" dirty="0" err="1"/>
              <a:t>karena</a:t>
            </a:r>
            <a:r>
              <a:rPr lang="en-ID" sz="1800" dirty="0"/>
              <a:t> </a:t>
            </a:r>
            <a:r>
              <a:rPr lang="en-ID" sz="1800" dirty="0" err="1"/>
              <a:t>kepuasan</a:t>
            </a:r>
            <a:r>
              <a:rPr lang="en-ID" sz="1800" dirty="0"/>
              <a:t> </a:t>
            </a:r>
            <a:r>
              <a:rPr lang="en-ID" sz="1800" dirty="0" err="1"/>
              <a:t>pribadi</a:t>
            </a:r>
            <a:r>
              <a:rPr lang="en-ID" sz="1800" dirty="0"/>
              <a:t>). </a:t>
            </a:r>
          </a:p>
          <a:p>
            <a:pPr lvl="1"/>
            <a:r>
              <a:rPr lang="en-ID" sz="1800" b="1" dirty="0" err="1"/>
              <a:t>Motivasi</a:t>
            </a:r>
            <a:r>
              <a:rPr lang="en-ID" sz="1800" b="1" dirty="0"/>
              <a:t> </a:t>
            </a:r>
            <a:r>
              <a:rPr lang="en-ID" sz="1800" b="1" dirty="0" err="1"/>
              <a:t>Ekstrinsik</a:t>
            </a:r>
            <a:r>
              <a:rPr lang="en-ID" sz="1800" b="1" dirty="0"/>
              <a:t>:</a:t>
            </a:r>
            <a:r>
              <a:rPr lang="en-ID" sz="1800" dirty="0"/>
              <a:t> </a:t>
            </a:r>
            <a:r>
              <a:rPr lang="en-ID" sz="1800" dirty="0" err="1"/>
              <a:t>Dorongan</a:t>
            </a:r>
            <a:r>
              <a:rPr lang="en-ID" sz="1800" dirty="0"/>
              <a:t> yang </a:t>
            </a:r>
            <a:r>
              <a:rPr lang="en-ID" sz="1800" dirty="0" err="1"/>
              <a:t>dipicu</a:t>
            </a:r>
            <a:r>
              <a:rPr lang="en-ID" sz="1800" dirty="0"/>
              <a:t> oleh </a:t>
            </a:r>
            <a:r>
              <a:rPr lang="en-ID" sz="1800" dirty="0" err="1"/>
              <a:t>faktor</a:t>
            </a:r>
            <a:r>
              <a:rPr lang="en-ID" sz="1800" dirty="0"/>
              <a:t> </a:t>
            </a:r>
            <a:r>
              <a:rPr lang="en-ID" sz="1800" dirty="0" err="1"/>
              <a:t>lingkungan</a:t>
            </a:r>
            <a:r>
              <a:rPr lang="en-ID" sz="1800" dirty="0"/>
              <a:t> </a:t>
            </a:r>
            <a:r>
              <a:rPr lang="en-ID" sz="1800" dirty="0" err="1"/>
              <a:t>luar</a:t>
            </a:r>
            <a:r>
              <a:rPr lang="en-ID" sz="1800" dirty="0"/>
              <a:t>, </a:t>
            </a:r>
            <a:r>
              <a:rPr lang="en-ID" sz="1800" dirty="0" err="1"/>
              <a:t>seperti</a:t>
            </a:r>
            <a:r>
              <a:rPr lang="en-ID" sz="1800" dirty="0"/>
              <a:t> </a:t>
            </a:r>
            <a:r>
              <a:rPr lang="en-ID" sz="1800" dirty="0" err="1"/>
              <a:t>insentif</a:t>
            </a:r>
            <a:r>
              <a:rPr lang="en-ID" sz="1800" dirty="0"/>
              <a:t> </a:t>
            </a:r>
            <a:r>
              <a:rPr lang="en-ID" sz="1800" dirty="0" err="1"/>
              <a:t>finansial</a:t>
            </a:r>
            <a:r>
              <a:rPr lang="en-ID" sz="1800" dirty="0"/>
              <a:t> </a:t>
            </a:r>
            <a:r>
              <a:rPr lang="en-ID" sz="1800" dirty="0" err="1"/>
              <a:t>atau</a:t>
            </a:r>
            <a:r>
              <a:rPr lang="en-ID" sz="1800" dirty="0"/>
              <a:t> </a:t>
            </a:r>
            <a:r>
              <a:rPr lang="en-ID" sz="1800" dirty="0" err="1"/>
              <a:t>ancaman</a:t>
            </a:r>
            <a:r>
              <a:rPr lang="en-ID" sz="1800" dirty="0"/>
              <a:t> </a:t>
            </a:r>
            <a:r>
              <a:rPr lang="en-ID" sz="1800" dirty="0" err="1"/>
              <a:t>hukuman</a:t>
            </a:r>
            <a:r>
              <a:rPr lang="en-ID" sz="1800" dirty="0"/>
              <a:t>. </a:t>
            </a:r>
          </a:p>
          <a:p>
            <a:pPr marL="0" indent="0">
              <a:buNone/>
            </a:pPr>
            <a:endParaRPr lang="en-ID" dirty="0"/>
          </a:p>
        </p:txBody>
      </p:sp>
    </p:spTree>
    <p:extLst>
      <p:ext uri="{BB962C8B-B14F-4D97-AF65-F5344CB8AC3E}">
        <p14:creationId xmlns:p14="http://schemas.microsoft.com/office/powerpoint/2010/main" val="2075589875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B414AD0-ABE6-82F8-483A-25B0CA4E8C9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95118F1-19FA-6400-7819-CDC1EB9D821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66800" y="642595"/>
            <a:ext cx="10058400" cy="500406"/>
          </a:xfrm>
        </p:spPr>
        <p:txBody>
          <a:bodyPr>
            <a:normAutofit/>
          </a:bodyPr>
          <a:lstStyle/>
          <a:p>
            <a:r>
              <a:rPr lang="en-ID" sz="2800" dirty="0"/>
              <a:t>Fungsi Motivasi dan Kepribadian dalam Perilaku Ekonomi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E117992-0270-11F9-728E-3DF0D8D28A54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066800" y="1323975"/>
            <a:ext cx="10172700" cy="4628769"/>
          </a:xfrm>
        </p:spPr>
        <p:txBody>
          <a:bodyPr>
            <a:normAutofit/>
          </a:bodyPr>
          <a:lstStyle/>
          <a:p>
            <a:pPr lvl="0"/>
            <a:r>
              <a:rPr lang="en-ID" sz="1800" b="1" dirty="0" err="1"/>
              <a:t>Efek</a:t>
            </a:r>
            <a:r>
              <a:rPr lang="en-ID" sz="1800" b="1" dirty="0"/>
              <a:t> </a:t>
            </a:r>
            <a:r>
              <a:rPr lang="en-ID" sz="1800" b="1" i="1" dirty="0" err="1"/>
              <a:t>Overjustification</a:t>
            </a:r>
            <a:r>
              <a:rPr lang="en-ID" sz="1800" b="1" dirty="0"/>
              <a:t> dan </a:t>
            </a:r>
            <a:r>
              <a:rPr lang="en-ID" sz="1800" b="1" i="1" dirty="0"/>
              <a:t>Crowding Out</a:t>
            </a:r>
            <a:r>
              <a:rPr lang="en-ID" sz="1800" b="1" dirty="0"/>
              <a:t>:</a:t>
            </a:r>
            <a:r>
              <a:rPr lang="en-ID" sz="1800" dirty="0"/>
              <a:t> Ketika </a:t>
            </a:r>
            <a:r>
              <a:rPr lang="en-ID" sz="1800" dirty="0" err="1"/>
              <a:t>imbalan</a:t>
            </a:r>
            <a:r>
              <a:rPr lang="en-ID" sz="1800" dirty="0"/>
              <a:t> </a:t>
            </a:r>
            <a:r>
              <a:rPr lang="en-ID" sz="1800" dirty="0" err="1"/>
              <a:t>materi</a:t>
            </a:r>
            <a:r>
              <a:rPr lang="en-ID" sz="1800" dirty="0"/>
              <a:t>/</a:t>
            </a:r>
            <a:r>
              <a:rPr lang="en-ID" sz="1800" dirty="0" err="1"/>
              <a:t>ekstrinsik</a:t>
            </a:r>
            <a:r>
              <a:rPr lang="en-ID" sz="1800" dirty="0"/>
              <a:t> </a:t>
            </a:r>
            <a:r>
              <a:rPr lang="en-ID" sz="1800" dirty="0" err="1"/>
              <a:t>diberikan</a:t>
            </a:r>
            <a:r>
              <a:rPr lang="en-ID" sz="1800" dirty="0"/>
              <a:t> </a:t>
            </a:r>
            <a:r>
              <a:rPr lang="en-ID" sz="1800" dirty="0" err="1"/>
              <a:t>untuk</a:t>
            </a:r>
            <a:r>
              <a:rPr lang="en-ID" sz="1800" dirty="0"/>
              <a:t> </a:t>
            </a:r>
            <a:r>
              <a:rPr lang="en-ID" sz="1800" dirty="0" err="1"/>
              <a:t>tindakan</a:t>
            </a:r>
            <a:r>
              <a:rPr lang="en-ID" sz="1800" dirty="0"/>
              <a:t> yang </a:t>
            </a:r>
            <a:r>
              <a:rPr lang="en-ID" sz="1800" dirty="0" err="1"/>
              <a:t>tadinya</a:t>
            </a:r>
            <a:r>
              <a:rPr lang="en-ID" sz="1800" dirty="0"/>
              <a:t> </a:t>
            </a:r>
            <a:r>
              <a:rPr lang="en-ID" sz="1800" dirty="0" err="1"/>
              <a:t>didorong</a:t>
            </a:r>
            <a:r>
              <a:rPr lang="en-ID" sz="1800" dirty="0"/>
              <a:t> oleh </a:t>
            </a:r>
            <a:r>
              <a:rPr lang="en-ID" sz="1800" dirty="0" err="1"/>
              <a:t>motivasi</a:t>
            </a:r>
            <a:r>
              <a:rPr lang="en-ID" sz="1800" dirty="0"/>
              <a:t> </a:t>
            </a:r>
            <a:r>
              <a:rPr lang="en-ID" sz="1800" dirty="0" err="1"/>
              <a:t>intrinsik</a:t>
            </a:r>
            <a:r>
              <a:rPr lang="en-ID" sz="1800" dirty="0"/>
              <a:t>, </a:t>
            </a:r>
            <a:r>
              <a:rPr lang="en-ID" sz="1800" dirty="0" err="1"/>
              <a:t>motivasi</a:t>
            </a:r>
            <a:r>
              <a:rPr lang="en-ID" sz="1800" dirty="0"/>
              <a:t> </a:t>
            </a:r>
            <a:r>
              <a:rPr lang="en-ID" sz="1800" dirty="0" err="1"/>
              <a:t>intrinsik</a:t>
            </a:r>
            <a:r>
              <a:rPr lang="en-ID" sz="1800" dirty="0"/>
              <a:t> </a:t>
            </a:r>
            <a:r>
              <a:rPr lang="en-ID" sz="1800" dirty="0" err="1"/>
              <a:t>tersebut</a:t>
            </a:r>
            <a:r>
              <a:rPr lang="en-ID" sz="1800" dirty="0"/>
              <a:t> </a:t>
            </a:r>
            <a:r>
              <a:rPr lang="en-ID" sz="1800" dirty="0" err="1"/>
              <a:t>dapat</a:t>
            </a:r>
            <a:r>
              <a:rPr lang="en-ID" sz="1800" dirty="0"/>
              <a:t> </a:t>
            </a:r>
            <a:r>
              <a:rPr lang="en-ID" sz="1800" dirty="0" err="1"/>
              <a:t>terdesak</a:t>
            </a:r>
            <a:r>
              <a:rPr lang="en-ID" sz="1800" dirty="0"/>
              <a:t> </a:t>
            </a:r>
            <a:r>
              <a:rPr lang="en-ID" sz="1800" dirty="0" err="1"/>
              <a:t>keluar</a:t>
            </a:r>
            <a:r>
              <a:rPr lang="en-ID" sz="1800" dirty="0"/>
              <a:t> (</a:t>
            </a:r>
            <a:r>
              <a:rPr lang="en-ID" sz="1800" i="1" dirty="0"/>
              <a:t>crowded out</a:t>
            </a:r>
            <a:r>
              <a:rPr lang="en-ID" sz="1800" dirty="0"/>
              <a:t>). </a:t>
            </a:r>
            <a:r>
              <a:rPr lang="en-ID" sz="1800" dirty="0" err="1"/>
              <a:t>Lokus</a:t>
            </a:r>
            <a:r>
              <a:rPr lang="en-ID" sz="1800" dirty="0"/>
              <a:t> </a:t>
            </a:r>
            <a:r>
              <a:rPr lang="en-ID" sz="1800" dirty="0" err="1"/>
              <a:t>kausalitas</a:t>
            </a:r>
            <a:r>
              <a:rPr lang="en-ID" sz="1800" dirty="0"/>
              <a:t> </a:t>
            </a:r>
            <a:r>
              <a:rPr lang="en-ID" sz="1800" dirty="0" err="1"/>
              <a:t>bergeser</a:t>
            </a:r>
            <a:r>
              <a:rPr lang="en-ID" sz="1800" dirty="0"/>
              <a:t>; </a:t>
            </a:r>
            <a:r>
              <a:rPr lang="en-ID" sz="1800" dirty="0" err="1"/>
              <a:t>individu</a:t>
            </a:r>
            <a:r>
              <a:rPr lang="en-ID" sz="1800" dirty="0"/>
              <a:t> </a:t>
            </a:r>
            <a:r>
              <a:rPr lang="en-ID" sz="1800" dirty="0" err="1"/>
              <a:t>kini</a:t>
            </a:r>
            <a:r>
              <a:rPr lang="en-ID" sz="1800" dirty="0"/>
              <a:t> </a:t>
            </a:r>
            <a:r>
              <a:rPr lang="en-ID" sz="1800" dirty="0" err="1"/>
              <a:t>percaya</a:t>
            </a:r>
            <a:r>
              <a:rPr lang="en-ID" sz="1800" dirty="0"/>
              <a:t> </a:t>
            </a:r>
            <a:r>
              <a:rPr lang="en-ID" sz="1800" dirty="0" err="1"/>
              <a:t>bahwa</a:t>
            </a:r>
            <a:r>
              <a:rPr lang="en-ID" sz="1800" dirty="0"/>
              <a:t> </a:t>
            </a:r>
            <a:r>
              <a:rPr lang="en-ID" sz="1800" dirty="0" err="1"/>
              <a:t>mereka</a:t>
            </a:r>
            <a:r>
              <a:rPr lang="en-ID" sz="1800" dirty="0"/>
              <a:t> </a:t>
            </a:r>
            <a:r>
              <a:rPr lang="en-ID" sz="1800" dirty="0" err="1"/>
              <a:t>melakukan</a:t>
            </a:r>
            <a:r>
              <a:rPr lang="en-ID" sz="1800" dirty="0"/>
              <a:t> </a:t>
            </a:r>
            <a:r>
              <a:rPr lang="en-ID" sz="1800" dirty="0" err="1"/>
              <a:t>tindakan</a:t>
            </a:r>
            <a:r>
              <a:rPr lang="en-ID" sz="1800" dirty="0"/>
              <a:t> </a:t>
            </a:r>
            <a:r>
              <a:rPr lang="en-ID" sz="1800" dirty="0" err="1"/>
              <a:t>tersebut</a:t>
            </a:r>
            <a:r>
              <a:rPr lang="en-ID" sz="1800" dirty="0"/>
              <a:t> demi </a:t>
            </a:r>
            <a:r>
              <a:rPr lang="en-ID" sz="1800" dirty="0" err="1"/>
              <a:t>imbalan</a:t>
            </a:r>
            <a:r>
              <a:rPr lang="en-ID" sz="1800" dirty="0"/>
              <a:t> </a:t>
            </a:r>
            <a:r>
              <a:rPr lang="en-ID" sz="1800" dirty="0" err="1"/>
              <a:t>finansial</a:t>
            </a:r>
            <a:r>
              <a:rPr lang="en-ID" sz="1800" dirty="0"/>
              <a:t> </a:t>
            </a:r>
            <a:r>
              <a:rPr lang="en-ID" sz="1800" dirty="0" err="1"/>
              <a:t>semata</a:t>
            </a:r>
            <a:r>
              <a:rPr lang="en-ID" sz="1800" dirty="0"/>
              <a:t>. </a:t>
            </a:r>
            <a:r>
              <a:rPr lang="en-ID" sz="1800" dirty="0" err="1"/>
              <a:t>Akibatnya</a:t>
            </a:r>
            <a:r>
              <a:rPr lang="en-ID" sz="1800" dirty="0"/>
              <a:t>, </a:t>
            </a:r>
            <a:r>
              <a:rPr lang="en-ID" sz="1800" dirty="0" err="1"/>
              <a:t>jika</a:t>
            </a:r>
            <a:r>
              <a:rPr lang="en-ID" sz="1800" dirty="0"/>
              <a:t> </a:t>
            </a:r>
            <a:r>
              <a:rPr lang="en-ID" sz="1800" dirty="0" err="1"/>
              <a:t>insentif</a:t>
            </a:r>
            <a:r>
              <a:rPr lang="en-ID" sz="1800" dirty="0"/>
              <a:t> uang </a:t>
            </a:r>
            <a:r>
              <a:rPr lang="en-ID" sz="1800" dirty="0" err="1"/>
              <a:t>dihentikan</a:t>
            </a:r>
            <a:r>
              <a:rPr lang="en-ID" sz="1800" dirty="0"/>
              <a:t>, </a:t>
            </a:r>
            <a:r>
              <a:rPr lang="en-ID" sz="1800" dirty="0" err="1"/>
              <a:t>partisipasi</a:t>
            </a:r>
            <a:r>
              <a:rPr lang="en-ID" sz="1800" dirty="0"/>
              <a:t> </a:t>
            </a:r>
            <a:r>
              <a:rPr lang="en-ID" sz="1800" dirty="0" err="1"/>
              <a:t>dalam</a:t>
            </a:r>
            <a:r>
              <a:rPr lang="en-ID" sz="1800" dirty="0"/>
              <a:t> </a:t>
            </a:r>
            <a:r>
              <a:rPr lang="en-ID" sz="1800" dirty="0" err="1"/>
              <a:t>perilaku</a:t>
            </a:r>
            <a:r>
              <a:rPr lang="en-ID" sz="1800" dirty="0"/>
              <a:t> </a:t>
            </a:r>
            <a:r>
              <a:rPr lang="en-ID" sz="1800" dirty="0" err="1"/>
              <a:t>tersebut</a:t>
            </a:r>
            <a:r>
              <a:rPr lang="en-ID" sz="1800" dirty="0"/>
              <a:t> </a:t>
            </a:r>
            <a:r>
              <a:rPr lang="en-ID" sz="1800" dirty="0" err="1"/>
              <a:t>akan</a:t>
            </a:r>
            <a:r>
              <a:rPr lang="en-ID" sz="1800" dirty="0"/>
              <a:t> </a:t>
            </a:r>
            <a:r>
              <a:rPr lang="en-ID" sz="1800" dirty="0" err="1"/>
              <a:t>menurun</a:t>
            </a:r>
            <a:r>
              <a:rPr lang="en-ID" sz="1800" dirty="0"/>
              <a:t> </a:t>
            </a:r>
            <a:r>
              <a:rPr lang="en-ID" sz="1800" dirty="0" err="1"/>
              <a:t>drastis</a:t>
            </a:r>
            <a:r>
              <a:rPr lang="en-ID" sz="1800" dirty="0"/>
              <a:t> </a:t>
            </a:r>
            <a:r>
              <a:rPr lang="en-ID" sz="1800" dirty="0" err="1"/>
              <a:t>dibanding</a:t>
            </a:r>
            <a:r>
              <a:rPr lang="en-ID" sz="1800" dirty="0"/>
              <a:t> </a:t>
            </a:r>
            <a:r>
              <a:rPr lang="en-ID" sz="1800" dirty="0" err="1"/>
              <a:t>kondisi</a:t>
            </a:r>
            <a:r>
              <a:rPr lang="en-ID" sz="1800" dirty="0"/>
              <a:t> </a:t>
            </a:r>
            <a:r>
              <a:rPr lang="en-ID" sz="1800" dirty="0" err="1"/>
              <a:t>awal</a:t>
            </a:r>
            <a:r>
              <a:rPr lang="en-ID" sz="1800" dirty="0"/>
              <a:t> (</a:t>
            </a:r>
            <a:r>
              <a:rPr lang="en-ID" sz="1800" dirty="0" err="1"/>
              <a:t>fenomena</a:t>
            </a:r>
            <a:r>
              <a:rPr lang="en-ID" sz="1800" dirty="0"/>
              <a:t> </a:t>
            </a:r>
            <a:r>
              <a:rPr lang="en-ID" sz="1800" i="1" dirty="0"/>
              <a:t>hidden costs of reward</a:t>
            </a:r>
            <a:r>
              <a:rPr lang="en-ID" sz="1800" dirty="0"/>
              <a:t>). </a:t>
            </a:r>
          </a:p>
          <a:p>
            <a:endParaRPr lang="en-ID" sz="1800" dirty="0"/>
          </a:p>
          <a:p>
            <a:r>
              <a:rPr lang="en-ID" sz="1800" b="1" dirty="0" err="1"/>
              <a:t>Struktur</a:t>
            </a:r>
            <a:r>
              <a:rPr lang="en-ID" sz="1800" b="1" dirty="0"/>
              <a:t> </a:t>
            </a:r>
            <a:r>
              <a:rPr lang="en-ID" sz="1800" b="1" dirty="0" err="1"/>
              <a:t>Kebutuhan</a:t>
            </a:r>
            <a:r>
              <a:rPr lang="en-ID" sz="1800" b="1" dirty="0"/>
              <a:t> Maslow:</a:t>
            </a:r>
            <a:r>
              <a:rPr lang="en-ID" sz="1800" dirty="0"/>
              <a:t> Maslow </a:t>
            </a:r>
            <a:r>
              <a:rPr lang="en-ID" sz="1800" dirty="0" err="1"/>
              <a:t>menguraikan</a:t>
            </a:r>
            <a:r>
              <a:rPr lang="en-ID" sz="1800" dirty="0"/>
              <a:t> </a:t>
            </a:r>
            <a:r>
              <a:rPr lang="en-ID" sz="1800" dirty="0" err="1"/>
              <a:t>bahwa</a:t>
            </a:r>
            <a:r>
              <a:rPr lang="en-ID" sz="1800" dirty="0"/>
              <a:t> </a:t>
            </a:r>
            <a:r>
              <a:rPr lang="en-ID" sz="1800" dirty="0" err="1"/>
              <a:t>perilaku</a:t>
            </a:r>
            <a:r>
              <a:rPr lang="en-ID" sz="1800" dirty="0"/>
              <a:t> </a:t>
            </a:r>
            <a:r>
              <a:rPr lang="en-ID" sz="1800" dirty="0" err="1"/>
              <a:t>manusia</a:t>
            </a:r>
            <a:r>
              <a:rPr lang="en-ID" sz="1800" dirty="0"/>
              <a:t> </a:t>
            </a:r>
            <a:r>
              <a:rPr lang="en-ID" sz="1800" dirty="0" err="1"/>
              <a:t>digerakkan</a:t>
            </a:r>
            <a:r>
              <a:rPr lang="en-ID" sz="1800" dirty="0"/>
              <a:t> oleh </a:t>
            </a:r>
            <a:r>
              <a:rPr lang="en-ID" sz="1800" dirty="0" err="1"/>
              <a:t>hirarki</a:t>
            </a:r>
            <a:r>
              <a:rPr lang="en-ID" sz="1800" dirty="0"/>
              <a:t> </a:t>
            </a:r>
            <a:r>
              <a:rPr lang="en-ID" sz="1800" dirty="0" err="1"/>
              <a:t>kebutuhan</a:t>
            </a:r>
            <a:r>
              <a:rPr lang="en-ID" sz="1800" dirty="0"/>
              <a:t>: </a:t>
            </a:r>
            <a:r>
              <a:rPr lang="en-ID" sz="1800" dirty="0" err="1"/>
              <a:t>mulai</a:t>
            </a:r>
            <a:r>
              <a:rPr lang="en-ID" sz="1800" dirty="0"/>
              <a:t> </a:t>
            </a:r>
            <a:r>
              <a:rPr lang="en-ID" sz="1800" dirty="0" err="1"/>
              <a:t>dari</a:t>
            </a:r>
            <a:r>
              <a:rPr lang="en-ID" sz="1800" dirty="0"/>
              <a:t> </a:t>
            </a:r>
            <a:r>
              <a:rPr lang="en-ID" sz="1800" dirty="0" err="1"/>
              <a:t>kebutuhan</a:t>
            </a:r>
            <a:r>
              <a:rPr lang="en-ID" sz="1800" dirty="0"/>
              <a:t> </a:t>
            </a:r>
            <a:r>
              <a:rPr lang="en-ID" sz="1800" dirty="0" err="1"/>
              <a:t>fisiologis</a:t>
            </a:r>
            <a:r>
              <a:rPr lang="en-ID" sz="1800" dirty="0"/>
              <a:t> (paling </a:t>
            </a:r>
            <a:r>
              <a:rPr lang="en-ID" sz="1800" dirty="0" err="1"/>
              <a:t>dasar</a:t>
            </a:r>
            <a:r>
              <a:rPr lang="en-ID" sz="1800" dirty="0"/>
              <a:t>), </a:t>
            </a:r>
            <a:r>
              <a:rPr lang="en-ID" sz="1800" dirty="0" err="1"/>
              <a:t>keamanan</a:t>
            </a:r>
            <a:r>
              <a:rPr lang="en-ID" sz="1800" dirty="0"/>
              <a:t>, </a:t>
            </a:r>
            <a:r>
              <a:rPr lang="en-ID" sz="1800" dirty="0" err="1"/>
              <a:t>sosial</a:t>
            </a:r>
            <a:r>
              <a:rPr lang="en-ID" sz="1800" dirty="0"/>
              <a:t>, </a:t>
            </a:r>
            <a:r>
              <a:rPr lang="en-ID" sz="1800" dirty="0" err="1"/>
              <a:t>harga</a:t>
            </a:r>
            <a:r>
              <a:rPr lang="en-ID" sz="1800" dirty="0"/>
              <a:t> </a:t>
            </a:r>
            <a:r>
              <a:rPr lang="en-ID" sz="1800" dirty="0" err="1"/>
              <a:t>diri</a:t>
            </a:r>
            <a:r>
              <a:rPr lang="en-ID" sz="1800" dirty="0"/>
              <a:t>, </a:t>
            </a:r>
            <a:r>
              <a:rPr lang="en-ID" sz="1800" dirty="0" err="1"/>
              <a:t>hingga</a:t>
            </a:r>
            <a:r>
              <a:rPr lang="en-ID" sz="1800" dirty="0"/>
              <a:t> </a:t>
            </a:r>
            <a:r>
              <a:rPr lang="en-ID" sz="1800" dirty="0" err="1"/>
              <a:t>aktualisasi</a:t>
            </a:r>
            <a:r>
              <a:rPr lang="en-ID" sz="1800" dirty="0"/>
              <a:t> </a:t>
            </a:r>
            <a:r>
              <a:rPr lang="en-ID" sz="1800" dirty="0" err="1"/>
              <a:t>diri</a:t>
            </a:r>
            <a:r>
              <a:rPr lang="en-ID" sz="1800" dirty="0"/>
              <a:t>. </a:t>
            </a:r>
            <a:r>
              <a:rPr lang="en-ID" sz="1800" dirty="0" err="1"/>
              <a:t>Psikologi</a:t>
            </a:r>
            <a:r>
              <a:rPr lang="en-ID" sz="1800" dirty="0"/>
              <a:t> </a:t>
            </a:r>
            <a:r>
              <a:rPr lang="en-ID" sz="1800" dirty="0" err="1"/>
              <a:t>ekonomi</a:t>
            </a:r>
            <a:r>
              <a:rPr lang="en-ID" sz="1800" dirty="0"/>
              <a:t> </a:t>
            </a:r>
            <a:r>
              <a:rPr lang="en-ID" sz="1800" dirty="0" err="1"/>
              <a:t>memanfaatkan</a:t>
            </a:r>
            <a:r>
              <a:rPr lang="en-ID" sz="1800" dirty="0"/>
              <a:t> </a:t>
            </a:r>
            <a:r>
              <a:rPr lang="en-ID" sz="1800" dirty="0" err="1"/>
              <a:t>pemetaan</a:t>
            </a:r>
            <a:r>
              <a:rPr lang="en-ID" sz="1800" dirty="0"/>
              <a:t> </a:t>
            </a:r>
            <a:r>
              <a:rPr lang="en-ID" sz="1800" dirty="0" err="1"/>
              <a:t>kebutuhan</a:t>
            </a:r>
            <a:r>
              <a:rPr lang="en-ID" sz="1800" dirty="0"/>
              <a:t> </a:t>
            </a:r>
            <a:r>
              <a:rPr lang="en-ID" sz="1800" dirty="0" err="1"/>
              <a:t>ini</a:t>
            </a:r>
            <a:r>
              <a:rPr lang="en-ID" sz="1800" dirty="0"/>
              <a:t> </a:t>
            </a:r>
            <a:r>
              <a:rPr lang="en-ID" sz="1800" dirty="0" err="1"/>
              <a:t>untuk</a:t>
            </a:r>
            <a:r>
              <a:rPr lang="en-ID" sz="1800" dirty="0"/>
              <a:t> </a:t>
            </a:r>
            <a:r>
              <a:rPr lang="en-ID" sz="1800" dirty="0" err="1"/>
              <a:t>memahami</a:t>
            </a:r>
            <a:r>
              <a:rPr lang="en-ID" sz="1800" dirty="0"/>
              <a:t> </a:t>
            </a:r>
            <a:r>
              <a:rPr lang="en-ID" sz="1800" dirty="0" err="1"/>
              <a:t>alasan</a:t>
            </a:r>
            <a:r>
              <a:rPr lang="en-ID" sz="1800" dirty="0"/>
              <a:t> di </a:t>
            </a:r>
            <a:r>
              <a:rPr lang="en-ID" sz="1800" dirty="0" err="1"/>
              <a:t>balik</a:t>
            </a:r>
            <a:r>
              <a:rPr lang="en-ID" sz="1800" dirty="0"/>
              <a:t> </a:t>
            </a:r>
            <a:r>
              <a:rPr lang="en-ID" sz="1800" dirty="0" err="1"/>
              <a:t>permintaan</a:t>
            </a:r>
            <a:r>
              <a:rPr lang="en-ID" sz="1800" dirty="0"/>
              <a:t> </a:t>
            </a:r>
            <a:r>
              <a:rPr lang="en-ID" sz="1800" dirty="0" err="1"/>
              <a:t>barang</a:t>
            </a:r>
            <a:r>
              <a:rPr lang="en-ID" sz="1800" dirty="0"/>
              <a:t> dan </a:t>
            </a:r>
            <a:r>
              <a:rPr lang="en-ID" sz="1800" dirty="0" err="1"/>
              <a:t>jasa</a:t>
            </a:r>
            <a:r>
              <a:rPr lang="en-ID" sz="1800" dirty="0"/>
              <a:t> </a:t>
            </a:r>
            <a:r>
              <a:rPr lang="en-ID" sz="1800" dirty="0" err="1"/>
              <a:t>konsumen</a:t>
            </a:r>
            <a:r>
              <a:rPr lang="en-ID" sz="1800" dirty="0"/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266752677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62B6F6E-A37B-5162-2CF8-CC630109780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34DE441-88BF-F158-FC15-C79FEDE8FA4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66800" y="642595"/>
            <a:ext cx="10058400" cy="500406"/>
          </a:xfrm>
        </p:spPr>
        <p:txBody>
          <a:bodyPr>
            <a:noAutofit/>
          </a:bodyPr>
          <a:lstStyle/>
          <a:p>
            <a:r>
              <a:rPr lang="en-ID" sz="2800" b="1" dirty="0"/>
              <a:t>Need for Achievement </a:t>
            </a:r>
            <a:r>
              <a:rPr lang="en-ID" sz="2800" i="1" dirty="0"/>
              <a:t>(Kebutuhan akan Prestasi / nAch)</a:t>
            </a:r>
            <a:endParaRPr lang="en-ID" sz="2800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6D9F733F-253B-2549-F664-B04DB631E8C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066800" y="1609725"/>
            <a:ext cx="10172700" cy="4343019"/>
          </a:xfrm>
        </p:spPr>
        <p:txBody>
          <a:bodyPr>
            <a:normAutofit fontScale="92500" lnSpcReduction="10000"/>
          </a:bodyPr>
          <a:lstStyle/>
          <a:p>
            <a:pPr lvl="0"/>
            <a:r>
              <a:rPr lang="en-ID" sz="1800" b="1" dirty="0" err="1"/>
              <a:t>Definisi</a:t>
            </a:r>
            <a:r>
              <a:rPr lang="en-ID" sz="1800" b="1" dirty="0"/>
              <a:t> dan </a:t>
            </a:r>
            <a:r>
              <a:rPr lang="en-ID" sz="1800" b="1" dirty="0" err="1"/>
              <a:t>Karakteristik</a:t>
            </a:r>
            <a:r>
              <a:rPr lang="en-ID" sz="1800" b="1" dirty="0"/>
              <a:t>:</a:t>
            </a:r>
            <a:r>
              <a:rPr lang="en-ID" sz="1800" dirty="0"/>
              <a:t> </a:t>
            </a:r>
            <a:r>
              <a:rPr lang="en-ID" sz="1800" i="1" dirty="0"/>
              <a:t>Need for Achievement</a:t>
            </a:r>
            <a:r>
              <a:rPr lang="en-ID" sz="1800" dirty="0"/>
              <a:t> (</a:t>
            </a:r>
            <a:r>
              <a:rPr lang="en-ID" sz="1800" i="1" dirty="0" err="1"/>
              <a:t>nAch</a:t>
            </a:r>
            <a:r>
              <a:rPr lang="en-ID" sz="1800" dirty="0"/>
              <a:t>) </a:t>
            </a:r>
            <a:r>
              <a:rPr lang="en-ID" sz="1800" dirty="0" err="1"/>
              <a:t>adalah</a:t>
            </a:r>
            <a:r>
              <a:rPr lang="en-ID" sz="1800" dirty="0"/>
              <a:t> </a:t>
            </a:r>
            <a:r>
              <a:rPr lang="en-ID" sz="1800" dirty="0" err="1"/>
              <a:t>dorongan</a:t>
            </a:r>
            <a:r>
              <a:rPr lang="en-ID" sz="1800" dirty="0"/>
              <a:t> </a:t>
            </a:r>
            <a:r>
              <a:rPr lang="en-ID" sz="1800" dirty="0" err="1"/>
              <a:t>untuk</a:t>
            </a:r>
            <a:r>
              <a:rPr lang="en-ID" sz="1800" dirty="0"/>
              <a:t> </a:t>
            </a:r>
            <a:r>
              <a:rPr lang="en-ID" sz="1800" dirty="0" err="1"/>
              <a:t>menyelesaikan</a:t>
            </a:r>
            <a:r>
              <a:rPr lang="en-ID" sz="1800" dirty="0"/>
              <a:t> </a:t>
            </a:r>
            <a:r>
              <a:rPr lang="en-ID" sz="1800" dirty="0" err="1"/>
              <a:t>tugas-tugas</a:t>
            </a:r>
            <a:r>
              <a:rPr lang="en-ID" sz="1800" dirty="0"/>
              <a:t> yang </a:t>
            </a:r>
            <a:r>
              <a:rPr lang="en-ID" sz="1800" dirty="0" err="1"/>
              <a:t>sulit</a:t>
            </a:r>
            <a:r>
              <a:rPr lang="en-ID" sz="1800" dirty="0"/>
              <a:t>, </a:t>
            </a:r>
            <a:r>
              <a:rPr lang="en-ID" sz="1800" dirty="0" err="1"/>
              <a:t>menguasai</a:t>
            </a:r>
            <a:r>
              <a:rPr lang="en-ID" sz="1800" dirty="0"/>
              <a:t> </a:t>
            </a:r>
            <a:r>
              <a:rPr lang="en-ID" sz="1800" dirty="0" err="1"/>
              <a:t>keterampilan</a:t>
            </a:r>
            <a:r>
              <a:rPr lang="en-ID" sz="1800" dirty="0"/>
              <a:t> </a:t>
            </a:r>
            <a:r>
              <a:rPr lang="en-ID" sz="1800" dirty="0" err="1"/>
              <a:t>atau</a:t>
            </a:r>
            <a:r>
              <a:rPr lang="en-ID" sz="1800" dirty="0"/>
              <a:t> ide, </a:t>
            </a:r>
            <a:r>
              <a:rPr lang="en-ID" sz="1800" dirty="0" err="1"/>
              <a:t>serta</a:t>
            </a:r>
            <a:r>
              <a:rPr lang="en-ID" sz="1800" dirty="0"/>
              <a:t> </a:t>
            </a:r>
            <a:r>
              <a:rPr lang="en-ID" sz="1800" dirty="0" err="1"/>
              <a:t>mencapai</a:t>
            </a:r>
            <a:r>
              <a:rPr lang="en-ID" sz="1800" dirty="0"/>
              <a:t> </a:t>
            </a:r>
            <a:r>
              <a:rPr lang="en-ID" sz="1800" dirty="0" err="1"/>
              <a:t>standar</a:t>
            </a:r>
            <a:r>
              <a:rPr lang="en-ID" sz="1800" dirty="0"/>
              <a:t> </a:t>
            </a:r>
            <a:r>
              <a:rPr lang="en-ID" sz="1800" dirty="0" err="1"/>
              <a:t>keunggulan</a:t>
            </a:r>
            <a:r>
              <a:rPr lang="en-ID" sz="1800" dirty="0"/>
              <a:t> yang </a:t>
            </a:r>
            <a:r>
              <a:rPr lang="en-ID" sz="1800" dirty="0" err="1"/>
              <a:t>tinggi</a:t>
            </a:r>
            <a:r>
              <a:rPr lang="en-ID" sz="1800" dirty="0"/>
              <a:t> </a:t>
            </a:r>
            <a:r>
              <a:rPr lang="en-ID" sz="1800" dirty="0" err="1"/>
              <a:t>secara</a:t>
            </a:r>
            <a:r>
              <a:rPr lang="en-ID" sz="1800" dirty="0"/>
              <a:t> </a:t>
            </a:r>
            <a:r>
              <a:rPr lang="en-ID" sz="1800" dirty="0" err="1"/>
              <a:t>mandiri</a:t>
            </a:r>
            <a:r>
              <a:rPr lang="en-ID" sz="1800" dirty="0"/>
              <a:t> dan </a:t>
            </a:r>
            <a:r>
              <a:rPr lang="en-ID" sz="1800" dirty="0" err="1"/>
              <a:t>cepat</a:t>
            </a:r>
            <a:r>
              <a:rPr lang="en-ID" sz="1800" dirty="0"/>
              <a:t>. </a:t>
            </a:r>
          </a:p>
          <a:p>
            <a:endParaRPr lang="en-ID" sz="1800" dirty="0"/>
          </a:p>
          <a:p>
            <a:pPr lvl="0"/>
            <a:r>
              <a:rPr lang="en-ID" sz="1800" b="1" dirty="0" err="1"/>
              <a:t>Pengukuran</a:t>
            </a:r>
            <a:r>
              <a:rPr lang="en-ID" sz="1800" b="1" dirty="0"/>
              <a:t> </a:t>
            </a:r>
            <a:r>
              <a:rPr lang="en-ID" sz="1800" b="1" dirty="0" err="1"/>
              <a:t>melalui</a:t>
            </a:r>
            <a:r>
              <a:rPr lang="en-ID" sz="1800" b="1" dirty="0"/>
              <a:t> Thematic Apperception Test (TAT):</a:t>
            </a:r>
            <a:r>
              <a:rPr lang="en-ID" sz="1800" dirty="0"/>
              <a:t> </a:t>
            </a:r>
            <a:r>
              <a:rPr lang="en-ID" sz="1800" i="1" dirty="0" err="1"/>
              <a:t>nAch</a:t>
            </a:r>
            <a:r>
              <a:rPr lang="en-ID" sz="1800" dirty="0"/>
              <a:t> </a:t>
            </a:r>
            <a:r>
              <a:rPr lang="en-ID" sz="1800" dirty="0" err="1"/>
              <a:t>diukur</a:t>
            </a:r>
            <a:r>
              <a:rPr lang="en-ID" sz="1800" dirty="0"/>
              <a:t> </a:t>
            </a:r>
            <a:r>
              <a:rPr lang="en-ID" sz="1800" dirty="0" err="1"/>
              <a:t>secara</a:t>
            </a:r>
            <a:r>
              <a:rPr lang="en-ID" sz="1800" dirty="0"/>
              <a:t> </a:t>
            </a:r>
            <a:r>
              <a:rPr lang="en-ID" sz="1800" dirty="0" err="1"/>
              <a:t>proyeksi</a:t>
            </a:r>
            <a:r>
              <a:rPr lang="en-ID" sz="1800" dirty="0"/>
              <a:t> </a:t>
            </a:r>
            <a:r>
              <a:rPr lang="en-ID" sz="1800" dirty="0" err="1"/>
              <a:t>menggunakan</a:t>
            </a:r>
            <a:r>
              <a:rPr lang="en-ID" sz="1800" dirty="0"/>
              <a:t> </a:t>
            </a:r>
            <a:r>
              <a:rPr lang="en-ID" sz="1800" dirty="0" err="1"/>
              <a:t>tes</a:t>
            </a:r>
            <a:r>
              <a:rPr lang="en-ID" sz="1800" dirty="0"/>
              <a:t> TAT, di mana </a:t>
            </a:r>
            <a:r>
              <a:rPr lang="en-ID" sz="1800" dirty="0" err="1"/>
              <a:t>subjek</a:t>
            </a:r>
            <a:r>
              <a:rPr lang="en-ID" sz="1800" dirty="0"/>
              <a:t> </a:t>
            </a:r>
            <a:r>
              <a:rPr lang="en-ID" sz="1800" dirty="0" err="1"/>
              <a:t>diminta</a:t>
            </a:r>
            <a:r>
              <a:rPr lang="en-ID" sz="1800" dirty="0"/>
              <a:t> </a:t>
            </a:r>
            <a:r>
              <a:rPr lang="en-ID" sz="1800" dirty="0" err="1"/>
              <a:t>mengarang</a:t>
            </a:r>
            <a:r>
              <a:rPr lang="en-ID" sz="1800" dirty="0"/>
              <a:t> </a:t>
            </a:r>
            <a:r>
              <a:rPr lang="en-ID" sz="1800" dirty="0" err="1"/>
              <a:t>cerita</a:t>
            </a:r>
            <a:r>
              <a:rPr lang="en-ID" sz="1800" dirty="0"/>
              <a:t> </a:t>
            </a:r>
            <a:r>
              <a:rPr lang="en-ID" sz="1800" dirty="0" err="1"/>
              <a:t>berbasis</a:t>
            </a:r>
            <a:r>
              <a:rPr lang="en-ID" sz="1800" dirty="0"/>
              <a:t> </a:t>
            </a:r>
            <a:r>
              <a:rPr lang="en-ID" sz="1800" dirty="0" err="1"/>
              <a:t>gambar-gambar</a:t>
            </a:r>
            <a:r>
              <a:rPr lang="en-ID" sz="1800" dirty="0"/>
              <a:t> </a:t>
            </a:r>
            <a:r>
              <a:rPr lang="en-ID" sz="1800" dirty="0" err="1"/>
              <a:t>ambigu</a:t>
            </a:r>
            <a:r>
              <a:rPr lang="en-ID" sz="1800" dirty="0"/>
              <a:t>. Cerita </a:t>
            </a:r>
            <a:r>
              <a:rPr lang="en-ID" sz="1800" dirty="0" err="1"/>
              <a:t>tersebut</a:t>
            </a:r>
            <a:r>
              <a:rPr lang="en-ID" sz="1800" dirty="0"/>
              <a:t> </a:t>
            </a:r>
            <a:r>
              <a:rPr lang="en-ID" sz="1800" dirty="0" err="1"/>
              <a:t>dinilai</a:t>
            </a:r>
            <a:r>
              <a:rPr lang="en-ID" sz="1800" dirty="0"/>
              <a:t> </a:t>
            </a:r>
            <a:r>
              <a:rPr lang="en-ID" sz="1800" dirty="0" err="1"/>
              <a:t>berdasarkan</a:t>
            </a:r>
            <a:r>
              <a:rPr lang="en-ID" sz="1800" dirty="0"/>
              <a:t> </a:t>
            </a:r>
            <a:r>
              <a:rPr lang="en-ID" sz="1800" dirty="0" err="1"/>
              <a:t>indikator</a:t>
            </a:r>
            <a:r>
              <a:rPr lang="en-ID" sz="1800" dirty="0"/>
              <a:t> </a:t>
            </a:r>
            <a:r>
              <a:rPr lang="en-ID" sz="1800" dirty="0" err="1"/>
              <a:t>pencapaian</a:t>
            </a:r>
            <a:r>
              <a:rPr lang="en-ID" sz="1800" dirty="0"/>
              <a:t>, </a:t>
            </a:r>
            <a:r>
              <a:rPr lang="en-ID" sz="1800" dirty="0" err="1"/>
              <a:t>rintangan</a:t>
            </a:r>
            <a:r>
              <a:rPr lang="en-ID" sz="1800" dirty="0"/>
              <a:t> yang </a:t>
            </a:r>
            <a:r>
              <a:rPr lang="en-ID" sz="1800" dirty="0" err="1"/>
              <a:t>dihadapi</a:t>
            </a:r>
            <a:r>
              <a:rPr lang="en-ID" sz="1800" dirty="0"/>
              <a:t>, </a:t>
            </a:r>
            <a:r>
              <a:rPr lang="en-ID" sz="1800" dirty="0" err="1"/>
              <a:t>serta</a:t>
            </a:r>
            <a:r>
              <a:rPr lang="en-ID" sz="1800" dirty="0"/>
              <a:t> </a:t>
            </a:r>
            <a:r>
              <a:rPr lang="en-ID" sz="1800" dirty="0" err="1"/>
              <a:t>emosi</a:t>
            </a:r>
            <a:r>
              <a:rPr lang="en-ID" sz="1800" dirty="0"/>
              <a:t> </a:t>
            </a:r>
            <a:r>
              <a:rPr lang="en-ID" sz="1800" dirty="0" err="1"/>
              <a:t>terkait</a:t>
            </a:r>
            <a:r>
              <a:rPr lang="en-ID" sz="1800" dirty="0"/>
              <a:t> </a:t>
            </a:r>
            <a:r>
              <a:rPr lang="en-ID" sz="1800" dirty="0" err="1"/>
              <a:t>keberhasilan</a:t>
            </a:r>
            <a:r>
              <a:rPr lang="en-ID" sz="1800" dirty="0"/>
              <a:t>/</a:t>
            </a:r>
            <a:r>
              <a:rPr lang="en-ID" sz="1800" dirty="0" err="1"/>
              <a:t>kegagalan</a:t>
            </a:r>
            <a:r>
              <a:rPr lang="en-ID" sz="1800" dirty="0"/>
              <a:t>. </a:t>
            </a:r>
          </a:p>
          <a:p>
            <a:endParaRPr lang="en-ID" sz="1800" dirty="0"/>
          </a:p>
          <a:p>
            <a:pPr lvl="0"/>
            <a:r>
              <a:rPr lang="en-ID" sz="1800" b="1" dirty="0"/>
              <a:t>Tingkat </a:t>
            </a:r>
            <a:r>
              <a:rPr lang="en-ID" sz="1800" b="1" dirty="0" err="1"/>
              <a:t>Kesulitan</a:t>
            </a:r>
            <a:r>
              <a:rPr lang="en-ID" sz="1800" b="1" dirty="0"/>
              <a:t> Tujuan yang Optimal:</a:t>
            </a:r>
            <a:r>
              <a:rPr lang="en-ID" sz="1800" dirty="0"/>
              <a:t> </a:t>
            </a:r>
            <a:r>
              <a:rPr lang="en-ID" sz="1800" dirty="0" err="1"/>
              <a:t>Individu</a:t>
            </a:r>
            <a:r>
              <a:rPr lang="en-ID" sz="1800" dirty="0"/>
              <a:t> </a:t>
            </a:r>
            <a:r>
              <a:rPr lang="en-ID" sz="1800" dirty="0" err="1"/>
              <a:t>dengan</a:t>
            </a:r>
            <a:r>
              <a:rPr lang="en-ID" sz="1800" dirty="0"/>
              <a:t> </a:t>
            </a:r>
            <a:r>
              <a:rPr lang="en-ID" sz="1800" i="1" dirty="0" err="1"/>
              <a:t>nAch</a:t>
            </a:r>
            <a:r>
              <a:rPr lang="en-ID" sz="1800" dirty="0"/>
              <a:t> </a:t>
            </a:r>
            <a:r>
              <a:rPr lang="en-ID" sz="1800" dirty="0" err="1"/>
              <a:t>tinggi</a:t>
            </a:r>
            <a:r>
              <a:rPr lang="en-ID" sz="1800" dirty="0"/>
              <a:t> </a:t>
            </a:r>
            <a:r>
              <a:rPr lang="en-ID" sz="1800" dirty="0" err="1"/>
              <a:t>cenderung</a:t>
            </a:r>
            <a:r>
              <a:rPr lang="en-ID" sz="1800" dirty="0"/>
              <a:t> </a:t>
            </a:r>
            <a:r>
              <a:rPr lang="en-ID" sz="1800" dirty="0" err="1"/>
              <a:t>menetapkan</a:t>
            </a:r>
            <a:r>
              <a:rPr lang="en-ID" sz="1800" dirty="0"/>
              <a:t> </a:t>
            </a:r>
            <a:r>
              <a:rPr lang="en-ID" sz="1800" dirty="0" err="1"/>
              <a:t>sasaran</a:t>
            </a:r>
            <a:r>
              <a:rPr lang="en-ID" sz="1800" dirty="0"/>
              <a:t>/</a:t>
            </a:r>
            <a:r>
              <a:rPr lang="en-ID" sz="1800" dirty="0" err="1"/>
              <a:t>tujuan</a:t>
            </a:r>
            <a:r>
              <a:rPr lang="en-ID" sz="1800" dirty="0"/>
              <a:t> yang </a:t>
            </a:r>
            <a:r>
              <a:rPr lang="en-ID" sz="1800" b="1" dirty="0" err="1"/>
              <a:t>bertingkat</a:t>
            </a:r>
            <a:r>
              <a:rPr lang="en-ID" sz="1800" b="1" dirty="0"/>
              <a:t> </a:t>
            </a:r>
            <a:r>
              <a:rPr lang="en-ID" sz="1800" b="1" dirty="0" err="1"/>
              <a:t>kesulitan</a:t>
            </a:r>
            <a:r>
              <a:rPr lang="en-ID" sz="1800" b="1" dirty="0"/>
              <a:t> </a:t>
            </a:r>
            <a:r>
              <a:rPr lang="en-ID" sz="1800" b="1" dirty="0" err="1"/>
              <a:t>sedang</a:t>
            </a:r>
            <a:r>
              <a:rPr lang="en-ID" sz="1800" dirty="0"/>
              <a:t>. Tujuan yang </a:t>
            </a:r>
            <a:r>
              <a:rPr lang="en-ID" sz="1800" dirty="0" err="1"/>
              <a:t>terlalu</a:t>
            </a:r>
            <a:r>
              <a:rPr lang="en-ID" sz="1800" dirty="0"/>
              <a:t> </a:t>
            </a:r>
            <a:r>
              <a:rPr lang="en-ID" sz="1800" dirty="0" err="1"/>
              <a:t>mudah</a:t>
            </a:r>
            <a:r>
              <a:rPr lang="en-ID" sz="1800" dirty="0"/>
              <a:t> </a:t>
            </a:r>
            <a:r>
              <a:rPr lang="en-ID" sz="1800" dirty="0" err="1"/>
              <a:t>tidak</a:t>
            </a:r>
            <a:r>
              <a:rPr lang="en-ID" sz="1800" dirty="0"/>
              <a:t> </a:t>
            </a:r>
            <a:r>
              <a:rPr lang="en-ID" sz="1800" dirty="0" err="1"/>
              <a:t>memberikan</a:t>
            </a:r>
            <a:r>
              <a:rPr lang="en-ID" sz="1800" dirty="0"/>
              <a:t> </a:t>
            </a:r>
            <a:r>
              <a:rPr lang="en-ID" sz="1800" dirty="0" err="1"/>
              <a:t>kepuasan</a:t>
            </a:r>
            <a:r>
              <a:rPr lang="en-ID" sz="1800" dirty="0"/>
              <a:t> </a:t>
            </a:r>
            <a:r>
              <a:rPr lang="en-ID" sz="1800" dirty="0" err="1"/>
              <a:t>prestasi</a:t>
            </a:r>
            <a:r>
              <a:rPr lang="en-ID" sz="1800" dirty="0"/>
              <a:t>, </a:t>
            </a:r>
            <a:r>
              <a:rPr lang="en-ID" sz="1800" dirty="0" err="1"/>
              <a:t>sedangkan</a:t>
            </a:r>
            <a:r>
              <a:rPr lang="en-ID" sz="1800" dirty="0"/>
              <a:t> </a:t>
            </a:r>
            <a:r>
              <a:rPr lang="en-ID" sz="1800" dirty="0" err="1"/>
              <a:t>tujuan</a:t>
            </a:r>
            <a:r>
              <a:rPr lang="en-ID" sz="1800" dirty="0"/>
              <a:t> yang </a:t>
            </a:r>
            <a:r>
              <a:rPr lang="en-ID" sz="1800" dirty="0" err="1"/>
              <a:t>terlalu</a:t>
            </a:r>
            <a:r>
              <a:rPr lang="en-ID" sz="1800" dirty="0"/>
              <a:t> </a:t>
            </a:r>
            <a:r>
              <a:rPr lang="en-ID" sz="1800" dirty="0" err="1"/>
              <a:t>sulit</a:t>
            </a:r>
            <a:r>
              <a:rPr lang="en-ID" sz="1800" dirty="0"/>
              <a:t> </a:t>
            </a:r>
            <a:r>
              <a:rPr lang="en-ID" sz="1800" dirty="0" err="1"/>
              <a:t>memiliki</a:t>
            </a:r>
            <a:r>
              <a:rPr lang="en-ID" sz="1800" dirty="0"/>
              <a:t> </a:t>
            </a:r>
            <a:r>
              <a:rPr lang="en-ID" sz="1800" dirty="0" err="1"/>
              <a:t>risiko</a:t>
            </a:r>
            <a:r>
              <a:rPr lang="en-ID" sz="1800" dirty="0"/>
              <a:t> </a:t>
            </a:r>
            <a:r>
              <a:rPr lang="en-ID" sz="1800" dirty="0" err="1"/>
              <a:t>kegagalan</a:t>
            </a:r>
            <a:r>
              <a:rPr lang="en-ID" sz="1800" dirty="0"/>
              <a:t> yang </a:t>
            </a:r>
            <a:r>
              <a:rPr lang="en-ID" sz="1800" dirty="0" err="1"/>
              <a:t>terlalu</a:t>
            </a:r>
            <a:r>
              <a:rPr lang="en-ID" sz="1800" dirty="0"/>
              <a:t> </a:t>
            </a:r>
            <a:r>
              <a:rPr lang="en-ID" sz="1800" dirty="0" err="1"/>
              <a:t>tinggi</a:t>
            </a:r>
            <a:r>
              <a:rPr lang="en-ID" sz="1800" dirty="0"/>
              <a:t>. </a:t>
            </a:r>
          </a:p>
          <a:p>
            <a:pPr marL="0" lvl="0" indent="0">
              <a:buNone/>
            </a:pPr>
            <a:endParaRPr lang="en-ID" sz="1800" dirty="0"/>
          </a:p>
        </p:txBody>
      </p:sp>
    </p:spTree>
    <p:extLst>
      <p:ext uri="{BB962C8B-B14F-4D97-AF65-F5344CB8AC3E}">
        <p14:creationId xmlns:p14="http://schemas.microsoft.com/office/powerpoint/2010/main" val="2270941254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AF77F8B-3DBD-DC3B-06F7-9BB9F55EB19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A962D4D-2909-3DA2-7988-2FD95CE1A5B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66800" y="642595"/>
            <a:ext cx="10058400" cy="500406"/>
          </a:xfrm>
        </p:spPr>
        <p:txBody>
          <a:bodyPr>
            <a:noAutofit/>
          </a:bodyPr>
          <a:lstStyle/>
          <a:p>
            <a:r>
              <a:rPr lang="en-ID" sz="2800" b="1" dirty="0"/>
              <a:t>Need for Achievement </a:t>
            </a:r>
            <a:r>
              <a:rPr lang="en-ID" sz="2800" i="1" dirty="0"/>
              <a:t>(Kebutuhan akan Prestasi / nAch)</a:t>
            </a:r>
            <a:endParaRPr lang="en-ID" sz="2800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7D6AF0FA-CDD5-98D3-70FB-F2D38A9EFF8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066800" y="1609725"/>
            <a:ext cx="10172700" cy="4343019"/>
          </a:xfrm>
        </p:spPr>
        <p:txBody>
          <a:bodyPr>
            <a:normAutofit/>
          </a:bodyPr>
          <a:lstStyle/>
          <a:p>
            <a:pPr lvl="0"/>
            <a:r>
              <a:rPr lang="en-ID" sz="1800" b="1" dirty="0" err="1"/>
              <a:t>Dampak</a:t>
            </a:r>
            <a:r>
              <a:rPr lang="en-ID" sz="1800" b="1" dirty="0"/>
              <a:t> pada </a:t>
            </a:r>
            <a:r>
              <a:rPr lang="en-ID" sz="1800" b="1" dirty="0" err="1"/>
              <a:t>Insentif</a:t>
            </a:r>
            <a:r>
              <a:rPr lang="en-ID" sz="1800" b="1" dirty="0"/>
              <a:t> </a:t>
            </a:r>
            <a:r>
              <a:rPr lang="en-ID" sz="1800" b="1" dirty="0" err="1"/>
              <a:t>Keuangan</a:t>
            </a:r>
            <a:r>
              <a:rPr lang="en-ID" sz="1800" b="1" dirty="0"/>
              <a:t>:</a:t>
            </a:r>
            <a:r>
              <a:rPr lang="en-ID" sz="1800" dirty="0"/>
              <a:t> Bagi </a:t>
            </a:r>
            <a:r>
              <a:rPr lang="en-ID" sz="1800" dirty="0" err="1"/>
              <a:t>individu</a:t>
            </a:r>
            <a:r>
              <a:rPr lang="en-ID" sz="1800" dirty="0"/>
              <a:t> </a:t>
            </a:r>
            <a:r>
              <a:rPr lang="en-ID" sz="1800" dirty="0" err="1"/>
              <a:t>berkategori</a:t>
            </a:r>
            <a:r>
              <a:rPr lang="en-ID" sz="1800" dirty="0"/>
              <a:t> </a:t>
            </a:r>
            <a:r>
              <a:rPr lang="en-ID" sz="1800" i="1" dirty="0" err="1"/>
              <a:t>nAch</a:t>
            </a:r>
            <a:r>
              <a:rPr lang="en-ID" sz="1800" dirty="0"/>
              <a:t> </a:t>
            </a:r>
            <a:r>
              <a:rPr lang="en-ID" sz="1800" dirty="0" err="1"/>
              <a:t>tinggi</a:t>
            </a:r>
            <a:r>
              <a:rPr lang="en-ID" sz="1800" dirty="0"/>
              <a:t>, </a:t>
            </a:r>
            <a:r>
              <a:rPr lang="en-ID" sz="1800" dirty="0" err="1"/>
              <a:t>pemberian</a:t>
            </a:r>
            <a:r>
              <a:rPr lang="en-ID" sz="1800" dirty="0"/>
              <a:t> bonus uang yang </a:t>
            </a:r>
            <a:r>
              <a:rPr lang="en-ID" sz="1800" dirty="0" err="1"/>
              <a:t>lebih</a:t>
            </a:r>
            <a:r>
              <a:rPr lang="en-ID" sz="1800" dirty="0"/>
              <a:t> </a:t>
            </a:r>
            <a:r>
              <a:rPr lang="en-ID" sz="1800" dirty="0" err="1"/>
              <a:t>besar</a:t>
            </a:r>
            <a:r>
              <a:rPr lang="en-ID" sz="1800" dirty="0"/>
              <a:t> </a:t>
            </a:r>
            <a:r>
              <a:rPr lang="en-ID" sz="1800" dirty="0" err="1"/>
              <a:t>tidak</a:t>
            </a:r>
            <a:r>
              <a:rPr lang="en-ID" sz="1800" dirty="0"/>
              <a:t> </a:t>
            </a:r>
            <a:r>
              <a:rPr lang="en-ID" sz="1800" dirty="0" err="1"/>
              <a:t>serta-merta</a:t>
            </a:r>
            <a:r>
              <a:rPr lang="en-ID" sz="1800" dirty="0"/>
              <a:t> </a:t>
            </a:r>
            <a:r>
              <a:rPr lang="en-ID" sz="1800" dirty="0" err="1"/>
              <a:t>meningkatkan</a:t>
            </a:r>
            <a:r>
              <a:rPr lang="en-ID" sz="1800" dirty="0"/>
              <a:t> </a:t>
            </a:r>
            <a:r>
              <a:rPr lang="en-ID" sz="1800" dirty="0" err="1"/>
              <a:t>kinerja</a:t>
            </a:r>
            <a:r>
              <a:rPr lang="en-ID" sz="1800" dirty="0"/>
              <a:t> </a:t>
            </a:r>
            <a:r>
              <a:rPr lang="en-ID" sz="1800" dirty="0" err="1"/>
              <a:t>mereka</a:t>
            </a:r>
            <a:r>
              <a:rPr lang="en-ID" sz="1800" dirty="0"/>
              <a:t> </a:t>
            </a:r>
            <a:r>
              <a:rPr lang="en-ID" sz="1800" dirty="0" err="1"/>
              <a:t>karena</a:t>
            </a:r>
            <a:r>
              <a:rPr lang="en-ID" sz="1800" dirty="0"/>
              <a:t> </a:t>
            </a:r>
            <a:r>
              <a:rPr lang="en-ID" sz="1800" dirty="0" err="1"/>
              <a:t>dorongan</a:t>
            </a:r>
            <a:r>
              <a:rPr lang="en-ID" sz="1800" dirty="0"/>
              <a:t> </a:t>
            </a:r>
            <a:r>
              <a:rPr lang="en-ID" sz="1800" dirty="0" err="1"/>
              <a:t>utama</a:t>
            </a:r>
            <a:r>
              <a:rPr lang="en-ID" sz="1800" dirty="0"/>
              <a:t> </a:t>
            </a:r>
            <a:r>
              <a:rPr lang="en-ID" sz="1800" dirty="0" err="1"/>
              <a:t>mereka</a:t>
            </a:r>
            <a:r>
              <a:rPr lang="en-ID" sz="1800" dirty="0"/>
              <a:t> </a:t>
            </a:r>
            <a:r>
              <a:rPr lang="en-ID" sz="1800" dirty="0" err="1"/>
              <a:t>sudah</a:t>
            </a:r>
            <a:r>
              <a:rPr lang="en-ID" sz="1800" dirty="0"/>
              <a:t> </a:t>
            </a:r>
            <a:r>
              <a:rPr lang="en-ID" sz="1800" dirty="0" err="1"/>
              <a:t>bersifat</a:t>
            </a:r>
            <a:r>
              <a:rPr lang="en-ID" sz="1800" dirty="0"/>
              <a:t> </a:t>
            </a:r>
            <a:r>
              <a:rPr lang="en-ID" sz="1800" dirty="0" err="1"/>
              <a:t>intrinsik</a:t>
            </a:r>
            <a:r>
              <a:rPr lang="en-ID" sz="1800" dirty="0"/>
              <a:t>. </a:t>
            </a:r>
            <a:r>
              <a:rPr lang="en-ID" sz="1800" dirty="0" err="1"/>
              <a:t>Sebaliknya</a:t>
            </a:r>
            <a:r>
              <a:rPr lang="en-ID" sz="1800" dirty="0"/>
              <a:t>, </a:t>
            </a:r>
            <a:r>
              <a:rPr lang="en-ID" sz="1800" dirty="0" err="1"/>
              <a:t>insentif</a:t>
            </a:r>
            <a:r>
              <a:rPr lang="en-ID" sz="1800" dirty="0"/>
              <a:t> </a:t>
            </a:r>
            <a:r>
              <a:rPr lang="en-ID" sz="1800" dirty="0" err="1"/>
              <a:t>finansial</a:t>
            </a:r>
            <a:r>
              <a:rPr lang="en-ID" sz="1800" dirty="0"/>
              <a:t> </a:t>
            </a:r>
            <a:r>
              <a:rPr lang="en-ID" sz="1800" dirty="0" err="1"/>
              <a:t>lebih</a:t>
            </a:r>
            <a:r>
              <a:rPr lang="en-ID" sz="1800" dirty="0"/>
              <a:t> </a:t>
            </a:r>
            <a:r>
              <a:rPr lang="en-ID" sz="1800" dirty="0" err="1"/>
              <a:t>efektif</a:t>
            </a:r>
            <a:r>
              <a:rPr lang="en-ID" sz="1800" dirty="0"/>
              <a:t> </a:t>
            </a:r>
            <a:r>
              <a:rPr lang="en-ID" sz="1800" dirty="0" err="1"/>
              <a:t>dalam</a:t>
            </a:r>
            <a:r>
              <a:rPr lang="en-ID" sz="1800" dirty="0"/>
              <a:t> </a:t>
            </a:r>
            <a:r>
              <a:rPr lang="en-ID" sz="1800" dirty="0" err="1"/>
              <a:t>mendongkrak</a:t>
            </a:r>
            <a:r>
              <a:rPr lang="en-ID" sz="1800" dirty="0"/>
              <a:t> </a:t>
            </a:r>
            <a:r>
              <a:rPr lang="en-ID" sz="1800" dirty="0" err="1"/>
              <a:t>kinerja</a:t>
            </a:r>
            <a:r>
              <a:rPr lang="en-ID" sz="1800" dirty="0"/>
              <a:t> </a:t>
            </a:r>
            <a:r>
              <a:rPr lang="en-ID" sz="1800" dirty="0" err="1"/>
              <a:t>individu</a:t>
            </a:r>
            <a:r>
              <a:rPr lang="en-ID" sz="1800" dirty="0"/>
              <a:t> </a:t>
            </a:r>
            <a:r>
              <a:rPr lang="en-ID" sz="1800" dirty="0" err="1"/>
              <a:t>dengan</a:t>
            </a:r>
            <a:r>
              <a:rPr lang="en-ID" sz="1800" dirty="0"/>
              <a:t> </a:t>
            </a:r>
            <a:r>
              <a:rPr lang="en-ID" sz="1800" i="1" dirty="0" err="1"/>
              <a:t>nAch</a:t>
            </a:r>
            <a:r>
              <a:rPr lang="en-ID" sz="1800" dirty="0"/>
              <a:t> </a:t>
            </a:r>
            <a:r>
              <a:rPr lang="en-ID" sz="1800" dirty="0" err="1"/>
              <a:t>rendah</a:t>
            </a:r>
            <a:r>
              <a:rPr lang="en-ID" sz="1800" dirty="0"/>
              <a:t>. </a:t>
            </a:r>
          </a:p>
          <a:p>
            <a:endParaRPr lang="en-ID" sz="1800" dirty="0"/>
          </a:p>
          <a:p>
            <a:pPr lvl="0"/>
            <a:r>
              <a:rPr lang="en-ID" sz="1800" b="1" dirty="0" err="1"/>
              <a:t>Implikasi</a:t>
            </a:r>
            <a:r>
              <a:rPr lang="en-ID" sz="1800" b="1" dirty="0"/>
              <a:t> </a:t>
            </a:r>
            <a:r>
              <a:rPr lang="en-ID" sz="1800" b="1" dirty="0" err="1"/>
              <a:t>Makroekonomi</a:t>
            </a:r>
            <a:r>
              <a:rPr lang="en-ID" sz="1800" b="1" dirty="0"/>
              <a:t>:</a:t>
            </a:r>
            <a:r>
              <a:rPr lang="en-ID" sz="1800" dirty="0"/>
              <a:t> McClelland </a:t>
            </a:r>
            <a:r>
              <a:rPr lang="en-ID" sz="1800" dirty="0" err="1"/>
              <a:t>menunjukkan</a:t>
            </a:r>
            <a:r>
              <a:rPr lang="en-ID" sz="1800" dirty="0"/>
              <a:t> </a:t>
            </a:r>
            <a:r>
              <a:rPr lang="en-ID" sz="1800" dirty="0" err="1"/>
              <a:t>bahwa</a:t>
            </a:r>
            <a:r>
              <a:rPr lang="en-ID" sz="1800" dirty="0"/>
              <a:t> </a:t>
            </a:r>
            <a:r>
              <a:rPr lang="en-ID" sz="1800" dirty="0" err="1"/>
              <a:t>tingkat</a:t>
            </a:r>
            <a:r>
              <a:rPr lang="en-ID" sz="1800" dirty="0"/>
              <a:t> </a:t>
            </a:r>
            <a:r>
              <a:rPr lang="en-ID" sz="1800" i="1" dirty="0" err="1"/>
              <a:t>nAch</a:t>
            </a:r>
            <a:r>
              <a:rPr lang="en-ID" sz="1800" dirty="0"/>
              <a:t> </a:t>
            </a:r>
            <a:r>
              <a:rPr lang="en-ID" sz="1800" dirty="0" err="1"/>
              <a:t>suatu</a:t>
            </a:r>
            <a:r>
              <a:rPr lang="en-ID" sz="1800" dirty="0"/>
              <a:t> </a:t>
            </a:r>
            <a:r>
              <a:rPr lang="en-ID" sz="1800" dirty="0" err="1"/>
              <a:t>masyarakat</a:t>
            </a:r>
            <a:r>
              <a:rPr lang="en-ID" sz="1800" dirty="0"/>
              <a:t> (yang </a:t>
            </a:r>
            <a:r>
              <a:rPr lang="en-ID" sz="1800" dirty="0" err="1"/>
              <a:t>dicerminkan</a:t>
            </a:r>
            <a:r>
              <a:rPr lang="en-ID" sz="1800" dirty="0"/>
              <a:t> </a:t>
            </a:r>
            <a:r>
              <a:rPr lang="en-ID" sz="1800" dirty="0" err="1"/>
              <a:t>melalui</a:t>
            </a:r>
            <a:r>
              <a:rPr lang="en-ID" sz="1800" dirty="0"/>
              <a:t> </a:t>
            </a:r>
            <a:r>
              <a:rPr lang="en-ID" sz="1800" dirty="0" err="1"/>
              <a:t>cerita</a:t>
            </a:r>
            <a:r>
              <a:rPr lang="en-ID" sz="1800" dirty="0"/>
              <a:t> rakyat, </a:t>
            </a:r>
            <a:r>
              <a:rPr lang="en-ID" sz="1800" dirty="0" err="1"/>
              <a:t>buku</a:t>
            </a:r>
            <a:r>
              <a:rPr lang="en-ID" sz="1800" dirty="0"/>
              <a:t> </a:t>
            </a:r>
            <a:r>
              <a:rPr lang="en-ID" sz="1800" dirty="0" err="1"/>
              <a:t>pelajaran</a:t>
            </a:r>
            <a:r>
              <a:rPr lang="en-ID" sz="1800" dirty="0"/>
              <a:t> </a:t>
            </a:r>
            <a:r>
              <a:rPr lang="en-ID" sz="1800" dirty="0" err="1"/>
              <a:t>anak</a:t>
            </a:r>
            <a:r>
              <a:rPr lang="en-ID" sz="1800" dirty="0"/>
              <a:t>, dan </a:t>
            </a:r>
            <a:r>
              <a:rPr lang="en-ID" sz="1800" dirty="0" err="1"/>
              <a:t>literatur</a:t>
            </a:r>
            <a:r>
              <a:rPr lang="en-ID" sz="1800" dirty="0"/>
              <a:t>) </a:t>
            </a:r>
            <a:r>
              <a:rPr lang="en-ID" sz="1800" dirty="0" err="1"/>
              <a:t>mendahului</a:t>
            </a:r>
            <a:r>
              <a:rPr lang="en-ID" sz="1800" dirty="0"/>
              <a:t> </a:t>
            </a:r>
            <a:r>
              <a:rPr lang="en-ID" sz="1800" dirty="0" err="1"/>
              <a:t>pertumbuhan</a:t>
            </a:r>
            <a:r>
              <a:rPr lang="en-ID" sz="1800" dirty="0"/>
              <a:t> </a:t>
            </a:r>
            <a:r>
              <a:rPr lang="en-ID" sz="1800" dirty="0" err="1"/>
              <a:t>ekonomi</a:t>
            </a:r>
            <a:r>
              <a:rPr lang="en-ID" sz="1800" dirty="0"/>
              <a:t> dan </a:t>
            </a:r>
            <a:r>
              <a:rPr lang="en-ID" sz="1800" dirty="0" err="1"/>
              <a:t>pembangunan</a:t>
            </a:r>
            <a:r>
              <a:rPr lang="en-ID" sz="1800" dirty="0"/>
              <a:t> </a:t>
            </a:r>
            <a:r>
              <a:rPr lang="en-ID" sz="1800" dirty="0" err="1"/>
              <a:t>kapasitas</a:t>
            </a:r>
            <a:r>
              <a:rPr lang="en-ID" sz="1800" dirty="0"/>
              <a:t> </a:t>
            </a:r>
            <a:r>
              <a:rPr lang="en-ID" sz="1800" dirty="0" err="1"/>
              <a:t>kewirausahaan</a:t>
            </a:r>
            <a:r>
              <a:rPr lang="en-ID" sz="1800" dirty="0"/>
              <a:t> di negara </a:t>
            </a:r>
            <a:r>
              <a:rPr lang="en-ID" sz="1800" dirty="0" err="1"/>
              <a:t>tersebut</a:t>
            </a:r>
            <a:r>
              <a:rPr lang="en-ID" sz="1800" dirty="0"/>
              <a:t> (</a:t>
            </a:r>
            <a:r>
              <a:rPr lang="en-ID" sz="1800" dirty="0" err="1"/>
              <a:t>mendukung</a:t>
            </a:r>
            <a:r>
              <a:rPr lang="en-ID" sz="1800" dirty="0"/>
              <a:t> </a:t>
            </a:r>
            <a:r>
              <a:rPr lang="en-ID" sz="1800" dirty="0" err="1"/>
              <a:t>Hipotesis</a:t>
            </a:r>
            <a:r>
              <a:rPr lang="en-ID" sz="1800" dirty="0"/>
              <a:t> Weber </a:t>
            </a:r>
            <a:r>
              <a:rPr lang="en-ID" sz="1800" dirty="0" err="1"/>
              <a:t>mengenai</a:t>
            </a:r>
            <a:r>
              <a:rPr lang="en-ID" sz="1800" dirty="0"/>
              <a:t> </a:t>
            </a:r>
            <a:r>
              <a:rPr lang="en-ID" sz="1800" dirty="0" err="1"/>
              <a:t>etos</a:t>
            </a:r>
            <a:r>
              <a:rPr lang="en-ID" sz="1800" dirty="0"/>
              <a:t> </a:t>
            </a:r>
            <a:r>
              <a:rPr lang="en-ID" sz="1800" dirty="0" err="1"/>
              <a:t>kerja</a:t>
            </a:r>
            <a:r>
              <a:rPr lang="en-ID" sz="1800" dirty="0"/>
              <a:t>). </a:t>
            </a:r>
          </a:p>
          <a:p>
            <a:pPr marL="0" lvl="0" indent="0">
              <a:buNone/>
            </a:pPr>
            <a:endParaRPr lang="en-ID" sz="1800" dirty="0"/>
          </a:p>
        </p:txBody>
      </p:sp>
    </p:spTree>
    <p:extLst>
      <p:ext uri="{BB962C8B-B14F-4D97-AF65-F5344CB8AC3E}">
        <p14:creationId xmlns:p14="http://schemas.microsoft.com/office/powerpoint/2010/main" val="2323964549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DB012B4-BB0C-FAEE-7B9B-35017A66D28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E574AEE-5237-3BDC-CA43-48754DD4582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66800" y="642595"/>
            <a:ext cx="10058400" cy="500406"/>
          </a:xfrm>
        </p:spPr>
        <p:txBody>
          <a:bodyPr>
            <a:noAutofit/>
          </a:bodyPr>
          <a:lstStyle/>
          <a:p>
            <a:br>
              <a:rPr lang="en-ID" sz="2800" b="1" dirty="0"/>
            </a:br>
            <a:r>
              <a:rPr lang="en-ID" sz="2800" b="1" dirty="0"/>
              <a:t>Locus of Control </a:t>
            </a:r>
            <a:r>
              <a:rPr lang="en-ID" sz="2800" i="1" dirty="0"/>
              <a:t>(Lokus Kendali / LOC)</a:t>
            </a:r>
            <a:br>
              <a:rPr lang="en-ID" dirty="0"/>
            </a:br>
            <a:endParaRPr lang="en-ID" sz="2800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921D57B-0602-EBC2-2ED6-137185910F9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066800" y="1609725"/>
            <a:ext cx="10172700" cy="4343019"/>
          </a:xfrm>
        </p:spPr>
        <p:txBody>
          <a:bodyPr>
            <a:normAutofit/>
          </a:bodyPr>
          <a:lstStyle/>
          <a:p>
            <a:pPr lvl="0"/>
            <a:r>
              <a:rPr lang="en-ID" sz="2000" b="1" dirty="0" err="1"/>
              <a:t>Konsep</a:t>
            </a:r>
            <a:r>
              <a:rPr lang="en-ID" sz="2000" b="1" dirty="0"/>
              <a:t> Dasar:</a:t>
            </a:r>
            <a:r>
              <a:rPr lang="en-ID" sz="2000" dirty="0"/>
              <a:t> </a:t>
            </a:r>
            <a:r>
              <a:rPr lang="en-ID" sz="2000" dirty="0" err="1"/>
              <a:t>Dipelopori</a:t>
            </a:r>
            <a:r>
              <a:rPr lang="en-ID" sz="2000" dirty="0"/>
              <a:t> oleh Julian Rotter, </a:t>
            </a:r>
            <a:r>
              <a:rPr lang="en-ID" sz="2000" i="1" dirty="0"/>
              <a:t>Locus of Control</a:t>
            </a:r>
            <a:r>
              <a:rPr lang="en-ID" sz="2000" dirty="0"/>
              <a:t> </a:t>
            </a:r>
            <a:r>
              <a:rPr lang="en-ID" sz="2000" dirty="0" err="1"/>
              <a:t>merujuk</a:t>
            </a:r>
            <a:r>
              <a:rPr lang="en-ID" sz="2000" dirty="0"/>
              <a:t> pada </a:t>
            </a:r>
            <a:r>
              <a:rPr lang="en-ID" sz="2000" dirty="0" err="1"/>
              <a:t>sejauh</a:t>
            </a:r>
            <a:r>
              <a:rPr lang="en-ID" sz="2000" dirty="0"/>
              <a:t> mana </a:t>
            </a:r>
            <a:r>
              <a:rPr lang="en-ID" sz="2000" dirty="0" err="1"/>
              <a:t>seseorang</a:t>
            </a:r>
            <a:r>
              <a:rPr lang="en-ID" sz="2000" dirty="0"/>
              <a:t> </a:t>
            </a:r>
            <a:r>
              <a:rPr lang="en-ID" sz="2000" dirty="0" err="1"/>
              <a:t>percaya</a:t>
            </a:r>
            <a:r>
              <a:rPr lang="en-ID" sz="2000" dirty="0"/>
              <a:t> </a:t>
            </a:r>
            <a:r>
              <a:rPr lang="en-ID" sz="2000" dirty="0" err="1"/>
              <a:t>bahwa</a:t>
            </a:r>
            <a:r>
              <a:rPr lang="en-ID" sz="2000" dirty="0"/>
              <a:t> </a:t>
            </a:r>
            <a:r>
              <a:rPr lang="en-ID" sz="2000" dirty="0" err="1"/>
              <a:t>hasil</a:t>
            </a:r>
            <a:r>
              <a:rPr lang="en-ID" sz="2000" dirty="0"/>
              <a:t> </a:t>
            </a:r>
            <a:r>
              <a:rPr lang="en-ID" sz="2000" dirty="0" err="1"/>
              <a:t>dari</a:t>
            </a:r>
            <a:r>
              <a:rPr lang="en-ID" sz="2000" dirty="0"/>
              <a:t> </a:t>
            </a:r>
            <a:r>
              <a:rPr lang="en-ID" sz="2000" dirty="0" err="1"/>
              <a:t>tindakan</a:t>
            </a:r>
            <a:r>
              <a:rPr lang="en-ID" sz="2000" dirty="0"/>
              <a:t> </a:t>
            </a:r>
            <a:r>
              <a:rPr lang="en-ID" sz="2000" dirty="0" err="1"/>
              <a:t>mereka</a:t>
            </a:r>
            <a:r>
              <a:rPr lang="en-ID" sz="2000" dirty="0"/>
              <a:t> </a:t>
            </a:r>
            <a:r>
              <a:rPr lang="en-ID" sz="2000" dirty="0" err="1"/>
              <a:t>berada</a:t>
            </a:r>
            <a:r>
              <a:rPr lang="en-ID" sz="2000" dirty="0"/>
              <a:t> di </a:t>
            </a:r>
            <a:r>
              <a:rPr lang="en-ID" sz="2000" dirty="0" err="1"/>
              <a:t>bawah</a:t>
            </a:r>
            <a:r>
              <a:rPr lang="en-ID" sz="2000" dirty="0"/>
              <a:t> </a:t>
            </a:r>
            <a:r>
              <a:rPr lang="en-ID" sz="2000" dirty="0" err="1"/>
              <a:t>kendali</a:t>
            </a:r>
            <a:r>
              <a:rPr lang="en-ID" sz="2000" dirty="0"/>
              <a:t> </a:t>
            </a:r>
            <a:r>
              <a:rPr lang="en-ID" sz="2000" dirty="0" err="1"/>
              <a:t>mereka</a:t>
            </a:r>
            <a:r>
              <a:rPr lang="en-ID" sz="2000" dirty="0"/>
              <a:t> </a:t>
            </a:r>
            <a:r>
              <a:rPr lang="en-ID" sz="2000" dirty="0" err="1"/>
              <a:t>sendiri</a:t>
            </a:r>
            <a:r>
              <a:rPr lang="en-ID" sz="2000" dirty="0"/>
              <a:t> </a:t>
            </a:r>
            <a:r>
              <a:rPr lang="en-ID" sz="2000" dirty="0" err="1"/>
              <a:t>atau</a:t>
            </a:r>
            <a:r>
              <a:rPr lang="en-ID" sz="2000" dirty="0"/>
              <a:t> </a:t>
            </a:r>
            <a:r>
              <a:rPr lang="en-ID" sz="2000" dirty="0" err="1"/>
              <a:t>ditentukan</a:t>
            </a:r>
            <a:r>
              <a:rPr lang="en-ID" sz="2000" dirty="0"/>
              <a:t> oleh </a:t>
            </a:r>
            <a:r>
              <a:rPr lang="en-ID" sz="2000" dirty="0" err="1"/>
              <a:t>kekuatan</a:t>
            </a:r>
            <a:r>
              <a:rPr lang="en-ID" sz="2000" dirty="0"/>
              <a:t> </a:t>
            </a:r>
            <a:r>
              <a:rPr lang="en-ID" sz="2000" dirty="0" err="1"/>
              <a:t>luar</a:t>
            </a:r>
            <a:r>
              <a:rPr lang="en-ID" sz="2000" dirty="0"/>
              <a:t>. </a:t>
            </a:r>
          </a:p>
          <a:p>
            <a:endParaRPr lang="en-ID" sz="2000" dirty="0"/>
          </a:p>
          <a:p>
            <a:pPr lvl="0"/>
            <a:r>
              <a:rPr lang="en-ID" sz="2000" b="1" dirty="0"/>
              <a:t>Internal vs. External Control:</a:t>
            </a:r>
            <a:br>
              <a:rPr lang="en-ID" sz="2000" dirty="0"/>
            </a:br>
            <a:endParaRPr lang="en-ID" sz="2000" dirty="0"/>
          </a:p>
          <a:p>
            <a:pPr lvl="1"/>
            <a:r>
              <a:rPr lang="en-ID" sz="2000" b="1" dirty="0"/>
              <a:t>Internal Control:</a:t>
            </a:r>
            <a:r>
              <a:rPr lang="en-ID" sz="2000" dirty="0"/>
              <a:t> </a:t>
            </a:r>
            <a:r>
              <a:rPr lang="en-ID" sz="2000" dirty="0" err="1"/>
              <a:t>Keyakinan</a:t>
            </a:r>
            <a:r>
              <a:rPr lang="en-ID" sz="2000" dirty="0"/>
              <a:t> </a:t>
            </a:r>
            <a:r>
              <a:rPr lang="en-ID" sz="2000" dirty="0" err="1"/>
              <a:t>bahwa</a:t>
            </a:r>
            <a:r>
              <a:rPr lang="en-ID" sz="2000" dirty="0"/>
              <a:t> </a:t>
            </a:r>
            <a:r>
              <a:rPr lang="en-ID" sz="2000" dirty="0" err="1"/>
              <a:t>keberhasilan</a:t>
            </a:r>
            <a:r>
              <a:rPr lang="en-ID" sz="2000" dirty="0"/>
              <a:t> </a:t>
            </a:r>
            <a:r>
              <a:rPr lang="en-ID" sz="2000" dirty="0" err="1"/>
              <a:t>atau</a:t>
            </a:r>
            <a:r>
              <a:rPr lang="en-ID" sz="2000" dirty="0"/>
              <a:t> </a:t>
            </a:r>
            <a:r>
              <a:rPr lang="en-ID" sz="2000" dirty="0" err="1"/>
              <a:t>kegagalan</a:t>
            </a:r>
            <a:r>
              <a:rPr lang="en-ID" sz="2000" dirty="0"/>
              <a:t> </a:t>
            </a:r>
            <a:r>
              <a:rPr lang="en-ID" sz="2000" dirty="0" err="1"/>
              <a:t>ditentukan</a:t>
            </a:r>
            <a:r>
              <a:rPr lang="en-ID" sz="2000" dirty="0"/>
              <a:t> oleh </a:t>
            </a:r>
            <a:r>
              <a:rPr lang="en-ID" sz="2000" dirty="0" err="1"/>
              <a:t>usaha</a:t>
            </a:r>
            <a:r>
              <a:rPr lang="en-ID" sz="2000" dirty="0"/>
              <a:t>, </a:t>
            </a:r>
            <a:r>
              <a:rPr lang="en-ID" sz="2000" dirty="0" err="1"/>
              <a:t>kemampuan</a:t>
            </a:r>
            <a:r>
              <a:rPr lang="en-ID" sz="2000" dirty="0"/>
              <a:t>, dan </a:t>
            </a:r>
            <a:r>
              <a:rPr lang="en-ID" sz="2000" dirty="0" err="1"/>
              <a:t>keputusan</a:t>
            </a:r>
            <a:r>
              <a:rPr lang="en-ID" sz="2000" dirty="0"/>
              <a:t> </a:t>
            </a:r>
            <a:r>
              <a:rPr lang="en-ID" sz="2000" dirty="0" err="1"/>
              <a:t>pribadi</a:t>
            </a:r>
            <a:r>
              <a:rPr lang="en-ID" sz="2000" dirty="0"/>
              <a:t>. </a:t>
            </a:r>
          </a:p>
          <a:p>
            <a:pPr lvl="1"/>
            <a:r>
              <a:rPr lang="en-ID" sz="2000" b="1" dirty="0"/>
              <a:t>External Control:</a:t>
            </a:r>
            <a:r>
              <a:rPr lang="en-ID" sz="2000" dirty="0"/>
              <a:t> </a:t>
            </a:r>
            <a:r>
              <a:rPr lang="en-ID" sz="2000" dirty="0" err="1"/>
              <a:t>Keyakinan</a:t>
            </a:r>
            <a:r>
              <a:rPr lang="en-ID" sz="2000" dirty="0"/>
              <a:t> </a:t>
            </a:r>
            <a:r>
              <a:rPr lang="en-ID" sz="2000" dirty="0" err="1"/>
              <a:t>bahwa</a:t>
            </a:r>
            <a:r>
              <a:rPr lang="en-ID" sz="2000" dirty="0"/>
              <a:t> </a:t>
            </a:r>
            <a:r>
              <a:rPr lang="en-ID" sz="2000" dirty="0" err="1"/>
              <a:t>hasil</a:t>
            </a:r>
            <a:r>
              <a:rPr lang="en-ID" sz="2000" dirty="0"/>
              <a:t> </a:t>
            </a:r>
            <a:r>
              <a:rPr lang="en-ID" sz="2000" dirty="0" err="1"/>
              <a:t>hidup</a:t>
            </a:r>
            <a:r>
              <a:rPr lang="en-ID" sz="2000" dirty="0"/>
              <a:t> </a:t>
            </a:r>
            <a:r>
              <a:rPr lang="en-ID" sz="2000" dirty="0" err="1"/>
              <a:t>ditentukan</a:t>
            </a:r>
            <a:r>
              <a:rPr lang="en-ID" sz="2000" dirty="0"/>
              <a:t> oleh </a:t>
            </a:r>
            <a:r>
              <a:rPr lang="en-ID" sz="2000" dirty="0" err="1"/>
              <a:t>nasib</a:t>
            </a:r>
            <a:r>
              <a:rPr lang="en-ID" sz="2000" dirty="0"/>
              <a:t>, </a:t>
            </a:r>
            <a:r>
              <a:rPr lang="en-ID" sz="2000" dirty="0" err="1"/>
              <a:t>keberuntungan</a:t>
            </a:r>
            <a:r>
              <a:rPr lang="en-ID" sz="2000" dirty="0"/>
              <a:t>, </a:t>
            </a:r>
            <a:r>
              <a:rPr lang="en-ID" sz="2000" dirty="0" err="1"/>
              <a:t>kesempatan</a:t>
            </a:r>
            <a:r>
              <a:rPr lang="en-ID" sz="2000" dirty="0"/>
              <a:t>, </a:t>
            </a:r>
            <a:r>
              <a:rPr lang="en-ID" sz="2000" dirty="0" err="1"/>
              <a:t>atau</a:t>
            </a:r>
            <a:r>
              <a:rPr lang="en-ID" sz="2000" dirty="0"/>
              <a:t> </a:t>
            </a:r>
            <a:r>
              <a:rPr lang="en-ID" sz="2000" dirty="0" err="1"/>
              <a:t>dipengaruhi</a:t>
            </a:r>
            <a:r>
              <a:rPr lang="en-ID" sz="2000" dirty="0"/>
              <a:t> oleh </a:t>
            </a:r>
            <a:r>
              <a:rPr lang="en-ID" sz="2000" dirty="0" err="1"/>
              <a:t>figur</a:t>
            </a:r>
            <a:r>
              <a:rPr lang="en-ID" sz="2000" dirty="0"/>
              <a:t> orang lain yang </a:t>
            </a:r>
            <a:r>
              <a:rPr lang="en-ID" sz="2000" dirty="0" err="1"/>
              <a:t>berkuasa</a:t>
            </a:r>
            <a:r>
              <a:rPr lang="en-ID" sz="2000" dirty="0"/>
              <a:t> (</a:t>
            </a:r>
            <a:r>
              <a:rPr lang="en-ID" sz="2000" i="1" dirty="0"/>
              <a:t>powerful others</a:t>
            </a:r>
            <a:r>
              <a:rPr lang="en-ID" sz="2000" dirty="0"/>
              <a:t>). </a:t>
            </a:r>
          </a:p>
          <a:p>
            <a:pPr marL="0" lvl="0" indent="0">
              <a:buNone/>
            </a:pPr>
            <a:endParaRPr lang="en-ID" sz="1800" dirty="0"/>
          </a:p>
        </p:txBody>
      </p:sp>
    </p:spTree>
    <p:extLst>
      <p:ext uri="{BB962C8B-B14F-4D97-AF65-F5344CB8AC3E}">
        <p14:creationId xmlns:p14="http://schemas.microsoft.com/office/powerpoint/2010/main" val="2323199629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3FBC42C-F5AF-F83D-3DA5-8B7A865D6B0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8C79DD1-A466-031E-BD57-6C225D1CD9F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66800" y="642595"/>
            <a:ext cx="10058400" cy="500406"/>
          </a:xfrm>
        </p:spPr>
        <p:txBody>
          <a:bodyPr>
            <a:noAutofit/>
          </a:bodyPr>
          <a:lstStyle/>
          <a:p>
            <a:br>
              <a:rPr lang="en-ID" sz="2800" b="1" dirty="0"/>
            </a:br>
            <a:r>
              <a:rPr lang="en-ID" sz="2800" b="1" dirty="0"/>
              <a:t>Locus of Control </a:t>
            </a:r>
            <a:r>
              <a:rPr lang="en-ID" sz="2800" i="1" dirty="0"/>
              <a:t>(Lokus Kendali / LOC)</a:t>
            </a:r>
            <a:br>
              <a:rPr lang="en-ID" dirty="0"/>
            </a:br>
            <a:endParaRPr lang="en-ID" sz="2800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7CE0307-7B97-812A-F315-CA0B4295F027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066800" y="1609725"/>
            <a:ext cx="10172700" cy="4343019"/>
          </a:xfrm>
        </p:spPr>
        <p:txBody>
          <a:bodyPr>
            <a:normAutofit/>
          </a:bodyPr>
          <a:lstStyle/>
          <a:p>
            <a:pPr lvl="0"/>
            <a:r>
              <a:rPr lang="en-ID" sz="1800" b="1" dirty="0" err="1"/>
              <a:t>Perilaku</a:t>
            </a:r>
            <a:r>
              <a:rPr lang="en-ID" sz="1800" b="1" dirty="0"/>
              <a:t> Ekonomi dan </a:t>
            </a:r>
            <a:r>
              <a:rPr lang="en-ID" sz="1800" b="1" dirty="0" err="1"/>
              <a:t>Kewirausahaan</a:t>
            </a:r>
            <a:r>
              <a:rPr lang="en-ID" sz="1800" b="1" dirty="0"/>
              <a:t>:</a:t>
            </a:r>
            <a:br>
              <a:rPr lang="en-ID" sz="1800" dirty="0"/>
            </a:br>
            <a:endParaRPr lang="en-ID" sz="1800" dirty="0"/>
          </a:p>
          <a:p>
            <a:pPr lvl="1"/>
            <a:r>
              <a:rPr lang="en-ID" sz="1800" dirty="0" err="1"/>
              <a:t>Individu</a:t>
            </a:r>
            <a:r>
              <a:rPr lang="en-ID" sz="1800" dirty="0"/>
              <a:t> </a:t>
            </a:r>
            <a:r>
              <a:rPr lang="en-ID" sz="1800" b="1" dirty="0"/>
              <a:t>Internal</a:t>
            </a:r>
            <a:r>
              <a:rPr lang="en-ID" sz="1800" dirty="0"/>
              <a:t> </a:t>
            </a:r>
            <a:r>
              <a:rPr lang="en-ID" sz="1800" dirty="0" err="1"/>
              <a:t>cenderung</a:t>
            </a:r>
            <a:r>
              <a:rPr lang="en-ID" sz="1800" dirty="0"/>
              <a:t> </a:t>
            </a:r>
            <a:r>
              <a:rPr lang="en-ID" sz="1800" dirty="0" err="1"/>
              <a:t>lebih</a:t>
            </a:r>
            <a:r>
              <a:rPr lang="en-ID" sz="1800" dirty="0"/>
              <a:t> </a:t>
            </a:r>
            <a:r>
              <a:rPr lang="en-ID" sz="1800" dirty="0" err="1"/>
              <a:t>proaktif</a:t>
            </a:r>
            <a:r>
              <a:rPr lang="en-ID" sz="1800" dirty="0"/>
              <a:t> </a:t>
            </a:r>
            <a:r>
              <a:rPr lang="en-ID" sz="1800" dirty="0" err="1"/>
              <a:t>mencari</a:t>
            </a:r>
            <a:r>
              <a:rPr lang="en-ID" sz="1800" dirty="0"/>
              <a:t> </a:t>
            </a:r>
            <a:r>
              <a:rPr lang="en-ID" sz="1800" dirty="0" err="1"/>
              <a:t>informasi</a:t>
            </a:r>
            <a:r>
              <a:rPr lang="en-ID" sz="1800" dirty="0"/>
              <a:t>, </a:t>
            </a:r>
            <a:r>
              <a:rPr lang="en-ID" sz="1800" dirty="0" err="1"/>
              <a:t>lebih</a:t>
            </a:r>
            <a:r>
              <a:rPr lang="en-ID" sz="1800" dirty="0"/>
              <a:t> </a:t>
            </a:r>
            <a:r>
              <a:rPr lang="en-ID" sz="1800" dirty="0" err="1"/>
              <a:t>berani</a:t>
            </a:r>
            <a:r>
              <a:rPr lang="en-ID" sz="1800" dirty="0"/>
              <a:t> </a:t>
            </a:r>
            <a:r>
              <a:rPr lang="en-ID" sz="1800" dirty="0" err="1"/>
              <a:t>mengambil</a:t>
            </a:r>
            <a:r>
              <a:rPr lang="en-ID" sz="1800" dirty="0"/>
              <a:t> </a:t>
            </a:r>
            <a:r>
              <a:rPr lang="en-ID" sz="1800" dirty="0" err="1"/>
              <a:t>risiko</a:t>
            </a:r>
            <a:r>
              <a:rPr lang="en-ID" sz="1800" dirty="0"/>
              <a:t> </a:t>
            </a:r>
            <a:r>
              <a:rPr lang="en-ID" sz="1800" dirty="0" err="1"/>
              <a:t>bisnis</a:t>
            </a:r>
            <a:r>
              <a:rPr lang="en-ID" sz="1800" dirty="0"/>
              <a:t> yang </a:t>
            </a:r>
            <a:r>
              <a:rPr lang="en-ID" sz="1800" dirty="0" err="1"/>
              <a:t>terukur</a:t>
            </a:r>
            <a:r>
              <a:rPr lang="en-ID" sz="1800" dirty="0"/>
              <a:t>, </a:t>
            </a:r>
            <a:r>
              <a:rPr lang="en-ID" sz="1800" dirty="0" err="1"/>
              <a:t>siap</a:t>
            </a:r>
            <a:r>
              <a:rPr lang="en-ID" sz="1800" dirty="0"/>
              <a:t> </a:t>
            </a:r>
            <a:r>
              <a:rPr lang="en-ID" sz="1800" dirty="0" err="1"/>
              <a:t>memikul</a:t>
            </a:r>
            <a:r>
              <a:rPr lang="en-ID" sz="1800" dirty="0"/>
              <a:t> </a:t>
            </a:r>
            <a:r>
              <a:rPr lang="en-ID" sz="1800" dirty="0" err="1"/>
              <a:t>tanggung</a:t>
            </a:r>
            <a:r>
              <a:rPr lang="en-ID" sz="1800" dirty="0"/>
              <a:t> </a:t>
            </a:r>
            <a:r>
              <a:rPr lang="en-ID" sz="1800" dirty="0" err="1"/>
              <a:t>jawab</a:t>
            </a:r>
            <a:r>
              <a:rPr lang="en-ID" sz="1800" dirty="0"/>
              <a:t>, dan </a:t>
            </a:r>
            <a:r>
              <a:rPr lang="en-ID" sz="1800" dirty="0" err="1"/>
              <a:t>lebih</a:t>
            </a:r>
            <a:r>
              <a:rPr lang="en-ID" sz="1800" dirty="0"/>
              <a:t> </a:t>
            </a:r>
            <a:r>
              <a:rPr lang="en-ID" sz="1800" dirty="0" err="1"/>
              <a:t>inovatif</a:t>
            </a:r>
            <a:r>
              <a:rPr lang="en-ID" sz="1800" dirty="0"/>
              <a:t> </a:t>
            </a:r>
            <a:r>
              <a:rPr lang="en-ID" sz="1800" dirty="0" err="1"/>
              <a:t>dalam</a:t>
            </a:r>
            <a:r>
              <a:rPr lang="en-ID" sz="1800" dirty="0"/>
              <a:t> </a:t>
            </a:r>
            <a:r>
              <a:rPr lang="en-ID" sz="1800" dirty="0" err="1"/>
              <a:t>memimpin</a:t>
            </a:r>
            <a:r>
              <a:rPr lang="en-ID" sz="1800" dirty="0"/>
              <a:t> pasar. </a:t>
            </a:r>
          </a:p>
          <a:p>
            <a:endParaRPr lang="en-ID" sz="1800" dirty="0"/>
          </a:p>
          <a:p>
            <a:pPr lvl="1"/>
            <a:r>
              <a:rPr lang="en-ID" sz="1800" dirty="0" err="1"/>
              <a:t>Individu</a:t>
            </a:r>
            <a:r>
              <a:rPr lang="en-ID" sz="1800" dirty="0"/>
              <a:t> </a:t>
            </a:r>
            <a:r>
              <a:rPr lang="en-ID" sz="1800" b="1" dirty="0" err="1"/>
              <a:t>Eksternal</a:t>
            </a:r>
            <a:r>
              <a:rPr lang="en-ID" sz="1800" dirty="0"/>
              <a:t> </a:t>
            </a:r>
            <a:r>
              <a:rPr lang="en-ID" sz="1800" dirty="0" err="1"/>
              <a:t>cenderung</a:t>
            </a:r>
            <a:r>
              <a:rPr lang="en-ID" sz="1800" dirty="0"/>
              <a:t> </a:t>
            </a:r>
            <a:r>
              <a:rPr lang="en-ID" sz="1800" dirty="0" err="1"/>
              <a:t>lebih</a:t>
            </a:r>
            <a:r>
              <a:rPr lang="en-ID" sz="1800" dirty="0"/>
              <a:t> </a:t>
            </a:r>
            <a:r>
              <a:rPr lang="en-ID" sz="1800" dirty="0" err="1"/>
              <a:t>pasif</a:t>
            </a:r>
            <a:r>
              <a:rPr lang="en-ID" sz="1800" dirty="0"/>
              <a:t>, </a:t>
            </a:r>
            <a:r>
              <a:rPr lang="en-ID" sz="1800" dirty="0" err="1"/>
              <a:t>fatalistik</a:t>
            </a:r>
            <a:r>
              <a:rPr lang="en-ID" sz="1800" dirty="0"/>
              <a:t>, dan </a:t>
            </a:r>
            <a:r>
              <a:rPr lang="en-ID" sz="1800" dirty="0" err="1"/>
              <a:t>rentan</a:t>
            </a:r>
            <a:r>
              <a:rPr lang="en-ID" sz="1800" dirty="0"/>
              <a:t> </a:t>
            </a:r>
            <a:r>
              <a:rPr lang="en-ID" sz="1800" dirty="0" err="1"/>
              <a:t>mengaitkan</a:t>
            </a:r>
            <a:r>
              <a:rPr lang="en-ID" sz="1800" dirty="0"/>
              <a:t> </a:t>
            </a:r>
            <a:r>
              <a:rPr lang="en-ID" sz="1800" dirty="0" err="1"/>
              <a:t>kemiskinan</a:t>
            </a:r>
            <a:r>
              <a:rPr lang="en-ID" sz="1800" dirty="0"/>
              <a:t> </a:t>
            </a:r>
            <a:r>
              <a:rPr lang="en-ID" sz="1800" dirty="0" err="1"/>
              <a:t>atau</a:t>
            </a:r>
            <a:r>
              <a:rPr lang="en-ID" sz="1800" dirty="0"/>
              <a:t> </a:t>
            </a:r>
            <a:r>
              <a:rPr lang="en-ID" sz="1800" dirty="0" err="1"/>
              <a:t>kegagalan</a:t>
            </a:r>
            <a:r>
              <a:rPr lang="en-ID" sz="1800" dirty="0"/>
              <a:t> </a:t>
            </a:r>
            <a:r>
              <a:rPr lang="en-ID" sz="1800" dirty="0" err="1"/>
              <a:t>mereka</a:t>
            </a:r>
            <a:r>
              <a:rPr lang="en-ID" sz="1800" dirty="0"/>
              <a:t> pada </a:t>
            </a:r>
            <a:r>
              <a:rPr lang="en-ID" sz="1800" dirty="0" err="1"/>
              <a:t>kondisi</a:t>
            </a:r>
            <a:r>
              <a:rPr lang="en-ID" sz="1800" dirty="0"/>
              <a:t> </a:t>
            </a:r>
            <a:r>
              <a:rPr lang="en-ID" sz="1800" dirty="0" err="1"/>
              <a:t>struktur</a:t>
            </a:r>
            <a:r>
              <a:rPr lang="en-ID" sz="1800" dirty="0"/>
              <a:t> </a:t>
            </a:r>
            <a:r>
              <a:rPr lang="en-ID" sz="1800" dirty="0" err="1"/>
              <a:t>ekonomi</a:t>
            </a:r>
            <a:r>
              <a:rPr lang="en-ID" sz="1800" dirty="0"/>
              <a:t> </a:t>
            </a:r>
            <a:r>
              <a:rPr lang="en-ID" sz="1800" dirty="0" err="1"/>
              <a:t>atau</a:t>
            </a:r>
            <a:r>
              <a:rPr lang="en-ID" sz="1800" dirty="0"/>
              <a:t> </a:t>
            </a:r>
            <a:r>
              <a:rPr lang="en-ID" sz="1800" dirty="0" err="1"/>
              <a:t>pemerintah</a:t>
            </a:r>
            <a:r>
              <a:rPr lang="en-ID" sz="1800" dirty="0"/>
              <a:t>. </a:t>
            </a:r>
          </a:p>
          <a:p>
            <a:pPr marL="0" indent="0">
              <a:buNone/>
            </a:pPr>
            <a:endParaRPr lang="en-ID" sz="1800" dirty="0"/>
          </a:p>
          <a:p>
            <a:pPr lvl="0"/>
            <a:r>
              <a:rPr lang="en-ID" sz="1800" b="1" dirty="0"/>
              <a:t>Illusion of Control:</a:t>
            </a:r>
            <a:r>
              <a:rPr lang="en-ID" sz="1800" dirty="0"/>
              <a:t> </a:t>
            </a:r>
            <a:r>
              <a:rPr lang="en-ID" sz="1800" dirty="0" err="1"/>
              <a:t>Dalam</a:t>
            </a:r>
            <a:r>
              <a:rPr lang="en-ID" sz="1800" dirty="0"/>
              <a:t> </a:t>
            </a:r>
            <a:r>
              <a:rPr lang="en-ID" sz="1800" dirty="0" err="1"/>
              <a:t>perjudian</a:t>
            </a:r>
            <a:r>
              <a:rPr lang="en-ID" sz="1800" dirty="0"/>
              <a:t> </a:t>
            </a:r>
            <a:r>
              <a:rPr lang="en-ID" sz="1800" dirty="0" err="1"/>
              <a:t>atau</a:t>
            </a:r>
            <a:r>
              <a:rPr lang="en-ID" sz="1800" dirty="0"/>
              <a:t> </a:t>
            </a:r>
            <a:r>
              <a:rPr lang="en-ID" sz="1800" dirty="0" err="1"/>
              <a:t>situasi</a:t>
            </a:r>
            <a:r>
              <a:rPr lang="en-ID" sz="1800" dirty="0"/>
              <a:t> </a:t>
            </a:r>
            <a:r>
              <a:rPr lang="en-ID" sz="1800" dirty="0" err="1"/>
              <a:t>spekulatif</a:t>
            </a:r>
            <a:r>
              <a:rPr lang="en-ID" sz="1800" dirty="0"/>
              <a:t>, </a:t>
            </a:r>
            <a:r>
              <a:rPr lang="en-ID" sz="1800" dirty="0" err="1"/>
              <a:t>individu</a:t>
            </a:r>
            <a:r>
              <a:rPr lang="en-ID" sz="1800" dirty="0"/>
              <a:t> </a:t>
            </a:r>
            <a:r>
              <a:rPr lang="en-ID" sz="1800" dirty="0" err="1"/>
              <a:t>sering</a:t>
            </a:r>
            <a:r>
              <a:rPr lang="en-ID" sz="1800" dirty="0"/>
              <a:t> </a:t>
            </a:r>
            <a:r>
              <a:rPr lang="en-ID" sz="1800" dirty="0" err="1"/>
              <a:t>memperlihatkan</a:t>
            </a:r>
            <a:r>
              <a:rPr lang="en-ID" sz="1800" dirty="0"/>
              <a:t> </a:t>
            </a:r>
            <a:r>
              <a:rPr lang="en-ID" sz="1800" dirty="0" err="1"/>
              <a:t>ilusi</a:t>
            </a:r>
            <a:r>
              <a:rPr lang="en-ID" sz="1800" dirty="0"/>
              <a:t> </a:t>
            </a:r>
            <a:r>
              <a:rPr lang="en-ID" sz="1800" dirty="0" err="1"/>
              <a:t>seolah-olah</a:t>
            </a:r>
            <a:r>
              <a:rPr lang="en-ID" sz="1800" dirty="0"/>
              <a:t> </a:t>
            </a:r>
            <a:r>
              <a:rPr lang="en-ID" sz="1800" dirty="0" err="1"/>
              <a:t>keterampilan</a:t>
            </a:r>
            <a:r>
              <a:rPr lang="en-ID" sz="1800" dirty="0"/>
              <a:t> </a:t>
            </a:r>
            <a:r>
              <a:rPr lang="en-ID" sz="1800" dirty="0" err="1"/>
              <a:t>mereka</a:t>
            </a:r>
            <a:r>
              <a:rPr lang="en-ID" sz="1800" dirty="0"/>
              <a:t> </a:t>
            </a:r>
            <a:r>
              <a:rPr lang="en-ID" sz="1800" dirty="0" err="1"/>
              <a:t>dapat</a:t>
            </a:r>
            <a:r>
              <a:rPr lang="en-ID" sz="1800" dirty="0"/>
              <a:t> </a:t>
            </a:r>
            <a:r>
              <a:rPr lang="en-ID" sz="1800" dirty="0" err="1"/>
              <a:t>mempengaruhi</a:t>
            </a:r>
            <a:r>
              <a:rPr lang="en-ID" sz="1800" dirty="0"/>
              <a:t> </a:t>
            </a:r>
            <a:r>
              <a:rPr lang="en-ID" sz="1800" dirty="0" err="1"/>
              <a:t>hasil</a:t>
            </a:r>
            <a:r>
              <a:rPr lang="en-ID" sz="1800" dirty="0"/>
              <a:t> </a:t>
            </a:r>
            <a:r>
              <a:rPr lang="en-ID" sz="1800" dirty="0" err="1"/>
              <a:t>acak</a:t>
            </a:r>
            <a:r>
              <a:rPr lang="en-ID" sz="1800" dirty="0"/>
              <a:t> </a:t>
            </a:r>
            <a:r>
              <a:rPr lang="en-ID" sz="1800" dirty="0" err="1"/>
              <a:t>jika</a:t>
            </a:r>
            <a:r>
              <a:rPr lang="en-ID" sz="1800" dirty="0"/>
              <a:t> </a:t>
            </a:r>
            <a:r>
              <a:rPr lang="en-ID" sz="1800" dirty="0" err="1"/>
              <a:t>situasi</a:t>
            </a:r>
            <a:r>
              <a:rPr lang="en-ID" sz="1800" dirty="0"/>
              <a:t> </a:t>
            </a:r>
            <a:r>
              <a:rPr lang="en-ID" sz="1800" dirty="0" err="1"/>
              <a:t>tersebut</a:t>
            </a:r>
            <a:r>
              <a:rPr lang="en-ID" sz="1800" dirty="0"/>
              <a:t> </a:t>
            </a:r>
            <a:r>
              <a:rPr lang="en-ID" sz="1800" dirty="0" err="1"/>
              <a:t>menyertakan</a:t>
            </a:r>
            <a:r>
              <a:rPr lang="en-ID" sz="1800" dirty="0"/>
              <a:t> </a:t>
            </a:r>
            <a:r>
              <a:rPr lang="en-ID" sz="1800" dirty="0" err="1"/>
              <a:t>elemen</a:t>
            </a:r>
            <a:r>
              <a:rPr lang="en-ID" sz="1800" dirty="0"/>
              <a:t> </a:t>
            </a:r>
            <a:r>
              <a:rPr lang="en-ID" sz="1800" dirty="0" err="1"/>
              <a:t>kompetisi</a:t>
            </a:r>
            <a:r>
              <a:rPr lang="en-ID" sz="1800" dirty="0"/>
              <a:t>, </a:t>
            </a:r>
            <a:r>
              <a:rPr lang="en-ID" sz="1800" dirty="0" err="1"/>
              <a:t>pilihan</a:t>
            </a:r>
            <a:r>
              <a:rPr lang="en-ID" sz="1800" dirty="0"/>
              <a:t>, </a:t>
            </a:r>
            <a:r>
              <a:rPr lang="en-ID" sz="1800" dirty="0" err="1"/>
              <a:t>atau</a:t>
            </a:r>
            <a:r>
              <a:rPr lang="en-ID" sz="1800" dirty="0"/>
              <a:t> </a:t>
            </a:r>
            <a:r>
              <a:rPr lang="en-ID" sz="1800" dirty="0" err="1"/>
              <a:t>keterlibatan</a:t>
            </a:r>
            <a:r>
              <a:rPr lang="en-ID" sz="1800" dirty="0"/>
              <a:t> </a:t>
            </a:r>
            <a:r>
              <a:rPr lang="en-ID" sz="1800" dirty="0" err="1"/>
              <a:t>pribadi</a:t>
            </a:r>
            <a:r>
              <a:rPr lang="en-ID" sz="1800" dirty="0"/>
              <a:t>. </a:t>
            </a:r>
          </a:p>
          <a:p>
            <a:pPr marL="0" lvl="0" indent="0">
              <a:buNone/>
            </a:pPr>
            <a:endParaRPr lang="en-ID" sz="1800" dirty="0"/>
          </a:p>
        </p:txBody>
      </p:sp>
    </p:spTree>
    <p:extLst>
      <p:ext uri="{BB962C8B-B14F-4D97-AF65-F5344CB8AC3E}">
        <p14:creationId xmlns:p14="http://schemas.microsoft.com/office/powerpoint/2010/main" val="4114660964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6560471-DE69-916C-62E3-E24683471AF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21A72B2-870F-B4A5-97D2-1C9EA59DBA5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66800" y="642594"/>
            <a:ext cx="10058400" cy="767105"/>
          </a:xfrm>
        </p:spPr>
        <p:txBody>
          <a:bodyPr>
            <a:noAutofit/>
          </a:bodyPr>
          <a:lstStyle/>
          <a:p>
            <a:r>
              <a:rPr lang="en-ID" sz="2800" b="1" dirty="0"/>
              <a:t>Sensation Seeking and Risk Attitude</a:t>
            </a:r>
            <a:br>
              <a:rPr lang="en-ID" sz="2800" dirty="0"/>
            </a:br>
            <a:r>
              <a:rPr lang="en-ID" sz="2800" i="1" dirty="0"/>
              <a:t>(Pencarian Sensasi dan Sikap Terhadap Risiko)</a:t>
            </a:r>
            <a:endParaRPr lang="en-ID" sz="2800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60CD7E3-4472-1DA4-C4E0-949215B10D2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066800" y="1762125"/>
            <a:ext cx="10172700" cy="4343019"/>
          </a:xfrm>
        </p:spPr>
        <p:txBody>
          <a:bodyPr>
            <a:normAutofit/>
          </a:bodyPr>
          <a:lstStyle/>
          <a:p>
            <a:pPr lvl="0"/>
            <a:r>
              <a:rPr lang="en-ID" sz="2000" b="1" dirty="0"/>
              <a:t>Teori </a:t>
            </a:r>
            <a:r>
              <a:rPr lang="en-ID" sz="2000" b="1" i="1" dirty="0"/>
              <a:t>Optimal Arousal</a:t>
            </a:r>
            <a:r>
              <a:rPr lang="en-ID" sz="2000" b="1" dirty="0"/>
              <a:t>:</a:t>
            </a:r>
            <a:r>
              <a:rPr lang="en-ID" sz="2000" dirty="0"/>
              <a:t> </a:t>
            </a:r>
            <a:r>
              <a:rPr lang="en-ID" sz="2000" dirty="0" err="1"/>
              <a:t>Manusia</a:t>
            </a:r>
            <a:r>
              <a:rPr lang="en-ID" sz="2000" dirty="0"/>
              <a:t> </a:t>
            </a:r>
            <a:r>
              <a:rPr lang="en-ID" sz="2000" dirty="0" err="1"/>
              <a:t>tidak</a:t>
            </a:r>
            <a:r>
              <a:rPr lang="en-ID" sz="2000" dirty="0"/>
              <a:t> </a:t>
            </a:r>
            <a:r>
              <a:rPr lang="en-ID" sz="2000" dirty="0" err="1"/>
              <a:t>hanya</a:t>
            </a:r>
            <a:r>
              <a:rPr lang="en-ID" sz="2000" dirty="0"/>
              <a:t> </a:t>
            </a:r>
            <a:r>
              <a:rPr lang="en-ID" sz="2000" dirty="0" err="1"/>
              <a:t>berusaha</a:t>
            </a:r>
            <a:r>
              <a:rPr lang="en-ID" sz="2000" dirty="0"/>
              <a:t> </a:t>
            </a:r>
            <a:r>
              <a:rPr lang="en-ID" sz="2000" dirty="0" err="1"/>
              <a:t>memuaskan</a:t>
            </a:r>
            <a:r>
              <a:rPr lang="en-ID" sz="2000" dirty="0"/>
              <a:t> </a:t>
            </a:r>
            <a:r>
              <a:rPr lang="en-ID" sz="2000" dirty="0" err="1"/>
              <a:t>kebutuhan</a:t>
            </a:r>
            <a:r>
              <a:rPr lang="en-ID" sz="2000" dirty="0"/>
              <a:t> </a:t>
            </a:r>
            <a:r>
              <a:rPr lang="en-ID" sz="2000" dirty="0" err="1"/>
              <a:t>fisik</a:t>
            </a:r>
            <a:r>
              <a:rPr lang="en-ID" sz="2000" dirty="0"/>
              <a:t> </a:t>
            </a:r>
            <a:r>
              <a:rPr lang="en-ID" sz="2000" dirty="0" err="1"/>
              <a:t>untuk</a:t>
            </a:r>
            <a:r>
              <a:rPr lang="en-ID" sz="2000" dirty="0"/>
              <a:t> </a:t>
            </a:r>
            <a:r>
              <a:rPr lang="en-ID" sz="2000" dirty="0" err="1"/>
              <a:t>mencapai</a:t>
            </a:r>
            <a:r>
              <a:rPr lang="en-ID" sz="2000" dirty="0"/>
              <a:t> </a:t>
            </a:r>
            <a:r>
              <a:rPr lang="en-ID" sz="2000" dirty="0" err="1"/>
              <a:t>ketenangan</a:t>
            </a:r>
            <a:r>
              <a:rPr lang="en-ID" sz="2000" dirty="0"/>
              <a:t>, </a:t>
            </a:r>
            <a:r>
              <a:rPr lang="en-ID" sz="2000" dirty="0" err="1"/>
              <a:t>tetapi</a:t>
            </a:r>
            <a:r>
              <a:rPr lang="en-ID" sz="2000" dirty="0"/>
              <a:t> juga </a:t>
            </a:r>
            <a:r>
              <a:rPr lang="en-ID" sz="2000" dirty="0" err="1"/>
              <a:t>berusaha</a:t>
            </a:r>
            <a:r>
              <a:rPr lang="en-ID" sz="2000" dirty="0"/>
              <a:t> </a:t>
            </a:r>
            <a:r>
              <a:rPr lang="en-ID" sz="2000" dirty="0" err="1"/>
              <a:t>menghindari</a:t>
            </a:r>
            <a:r>
              <a:rPr lang="en-ID" sz="2000" dirty="0"/>
              <a:t> </a:t>
            </a:r>
            <a:r>
              <a:rPr lang="en-ID" sz="2000" dirty="0" err="1"/>
              <a:t>kebosanan</a:t>
            </a:r>
            <a:r>
              <a:rPr lang="en-ID" sz="2000" dirty="0"/>
              <a:t> (</a:t>
            </a:r>
            <a:r>
              <a:rPr lang="en-ID" sz="2000" i="1" dirty="0"/>
              <a:t>boredom</a:t>
            </a:r>
            <a:r>
              <a:rPr lang="en-ID" sz="2000" dirty="0"/>
              <a:t>). </a:t>
            </a:r>
            <a:r>
              <a:rPr lang="en-ID" sz="2000" dirty="0" err="1"/>
              <a:t>Berdasarkan</a:t>
            </a:r>
            <a:r>
              <a:rPr lang="en-ID" sz="2000" dirty="0"/>
              <a:t> </a:t>
            </a:r>
            <a:r>
              <a:rPr lang="en-ID" sz="2000" dirty="0" err="1"/>
              <a:t>teori</a:t>
            </a:r>
            <a:r>
              <a:rPr lang="en-ID" sz="2000" dirty="0"/>
              <a:t> D.E. </a:t>
            </a:r>
            <a:r>
              <a:rPr lang="en-ID" sz="2000" dirty="0" err="1"/>
              <a:t>Berlyne</a:t>
            </a:r>
            <a:r>
              <a:rPr lang="en-ID" sz="2000" dirty="0"/>
              <a:t>, stimulus yang </a:t>
            </a:r>
            <a:r>
              <a:rPr lang="en-ID" sz="2000" dirty="0" err="1"/>
              <a:t>memiliki</a:t>
            </a:r>
            <a:r>
              <a:rPr lang="en-ID" sz="2000" dirty="0"/>
              <a:t> </a:t>
            </a:r>
            <a:r>
              <a:rPr lang="en-ID" sz="2000" dirty="0" err="1"/>
              <a:t>properti</a:t>
            </a:r>
            <a:r>
              <a:rPr lang="en-ID" sz="2000" dirty="0"/>
              <a:t> </a:t>
            </a:r>
            <a:r>
              <a:rPr lang="en-ID" sz="2000" dirty="0" err="1"/>
              <a:t>kognitif</a:t>
            </a:r>
            <a:r>
              <a:rPr lang="en-ID" sz="2000" dirty="0"/>
              <a:t>/</a:t>
            </a:r>
            <a:r>
              <a:rPr lang="en-ID" sz="2000" dirty="0" err="1"/>
              <a:t>kolatif</a:t>
            </a:r>
            <a:r>
              <a:rPr lang="en-ID" sz="2000" dirty="0"/>
              <a:t> (</a:t>
            </a:r>
            <a:r>
              <a:rPr lang="en-ID" sz="2000" dirty="0" err="1"/>
              <a:t>seperti</a:t>
            </a:r>
            <a:r>
              <a:rPr lang="en-ID" sz="2000" dirty="0"/>
              <a:t> </a:t>
            </a:r>
            <a:r>
              <a:rPr lang="en-ID" sz="2000" dirty="0" err="1"/>
              <a:t>kebaruan</a:t>
            </a:r>
            <a:r>
              <a:rPr lang="en-ID" sz="2000" dirty="0"/>
              <a:t>, </a:t>
            </a:r>
            <a:r>
              <a:rPr lang="en-ID" sz="2000" dirty="0" err="1"/>
              <a:t>kejutan</a:t>
            </a:r>
            <a:r>
              <a:rPr lang="en-ID" sz="2000" dirty="0"/>
              <a:t>, </a:t>
            </a:r>
            <a:r>
              <a:rPr lang="en-ID" sz="2000" dirty="0" err="1"/>
              <a:t>atau</a:t>
            </a:r>
            <a:r>
              <a:rPr lang="en-ID" sz="2000" dirty="0"/>
              <a:t> </a:t>
            </a:r>
            <a:r>
              <a:rPr lang="en-ID" sz="2000" dirty="0" err="1"/>
              <a:t>kompleksitas</a:t>
            </a:r>
            <a:r>
              <a:rPr lang="en-ID" sz="2000" dirty="0"/>
              <a:t>) </a:t>
            </a:r>
            <a:r>
              <a:rPr lang="en-ID" sz="2000" dirty="0" err="1"/>
              <a:t>memicu</a:t>
            </a:r>
            <a:r>
              <a:rPr lang="en-ID" sz="2000" dirty="0"/>
              <a:t> </a:t>
            </a:r>
            <a:r>
              <a:rPr lang="en-ID" sz="2000" dirty="0" err="1"/>
              <a:t>kebangkitan</a:t>
            </a:r>
            <a:r>
              <a:rPr lang="en-ID" sz="2000" dirty="0"/>
              <a:t> </a:t>
            </a:r>
            <a:r>
              <a:rPr lang="en-ID" sz="2000" dirty="0" err="1"/>
              <a:t>psikologis</a:t>
            </a:r>
            <a:r>
              <a:rPr lang="en-ID" sz="2000" dirty="0"/>
              <a:t> (</a:t>
            </a:r>
            <a:r>
              <a:rPr lang="en-ID" sz="2000" i="1" dirty="0"/>
              <a:t>arousal</a:t>
            </a:r>
            <a:r>
              <a:rPr lang="en-ID" sz="2000" dirty="0"/>
              <a:t>). </a:t>
            </a:r>
            <a:r>
              <a:rPr lang="en-ID" sz="2000" dirty="0" err="1"/>
              <a:t>Rangsangan</a:t>
            </a:r>
            <a:r>
              <a:rPr lang="en-ID" sz="2000" dirty="0"/>
              <a:t> </a:t>
            </a:r>
            <a:r>
              <a:rPr lang="en-ID" sz="2000" dirty="0" err="1"/>
              <a:t>tingkat</a:t>
            </a:r>
            <a:r>
              <a:rPr lang="en-ID" sz="2000" dirty="0"/>
              <a:t> </a:t>
            </a:r>
            <a:r>
              <a:rPr lang="en-ID" sz="2000" dirty="0" err="1"/>
              <a:t>sedang</a:t>
            </a:r>
            <a:r>
              <a:rPr lang="en-ID" sz="2000" dirty="0"/>
              <a:t> </a:t>
            </a:r>
            <a:r>
              <a:rPr lang="en-ID" sz="2000" dirty="0" err="1"/>
              <a:t>menghasilkan</a:t>
            </a:r>
            <a:r>
              <a:rPr lang="en-ID" sz="2000" dirty="0"/>
              <a:t> </a:t>
            </a:r>
            <a:r>
              <a:rPr lang="en-ID" sz="2000" dirty="0" err="1"/>
              <a:t>tingkat</a:t>
            </a:r>
            <a:r>
              <a:rPr lang="en-ID" sz="2000" dirty="0"/>
              <a:t> </a:t>
            </a:r>
            <a:r>
              <a:rPr lang="en-ID" sz="2000" dirty="0" err="1"/>
              <a:t>kebangkitan</a:t>
            </a:r>
            <a:r>
              <a:rPr lang="en-ID" sz="2000" dirty="0"/>
              <a:t> yang paling </a:t>
            </a:r>
            <a:r>
              <a:rPr lang="en-ID" sz="2000" dirty="0" err="1"/>
              <a:t>menarik</a:t>
            </a:r>
            <a:r>
              <a:rPr lang="en-ID" sz="2000" dirty="0"/>
              <a:t> dan </a:t>
            </a:r>
            <a:r>
              <a:rPr lang="en-ID" sz="2000" dirty="0" err="1"/>
              <a:t>menyenangkan</a:t>
            </a:r>
            <a:r>
              <a:rPr lang="en-ID" sz="2000" dirty="0"/>
              <a:t>. </a:t>
            </a:r>
          </a:p>
          <a:p>
            <a:pPr marL="0" indent="0">
              <a:buNone/>
            </a:pPr>
            <a:endParaRPr lang="en-ID" sz="2000" dirty="0"/>
          </a:p>
          <a:p>
            <a:pPr lvl="0"/>
            <a:r>
              <a:rPr lang="en-ID" sz="2000" b="1" dirty="0"/>
              <a:t>Sensation Seeking Scale (SSS):</a:t>
            </a:r>
            <a:r>
              <a:rPr lang="en-ID" sz="2000" dirty="0"/>
              <a:t> </a:t>
            </a:r>
            <a:r>
              <a:rPr lang="en-ID" sz="2000" dirty="0" err="1"/>
              <a:t>Dikembangkan</a:t>
            </a:r>
            <a:r>
              <a:rPr lang="en-ID" sz="2000" dirty="0"/>
              <a:t> oleh Marvin Zuckerman </a:t>
            </a:r>
            <a:r>
              <a:rPr lang="en-ID" sz="2000" dirty="0" err="1"/>
              <a:t>untuk</a:t>
            </a:r>
            <a:r>
              <a:rPr lang="en-ID" sz="2000" dirty="0"/>
              <a:t> </a:t>
            </a:r>
            <a:r>
              <a:rPr lang="en-ID" sz="2000" dirty="0" err="1"/>
              <a:t>mengukur</a:t>
            </a:r>
            <a:r>
              <a:rPr lang="en-ID" sz="2000" dirty="0"/>
              <a:t> </a:t>
            </a:r>
            <a:r>
              <a:rPr lang="en-ID" sz="2000" dirty="0" err="1"/>
              <a:t>perbedaan</a:t>
            </a:r>
            <a:r>
              <a:rPr lang="en-ID" sz="2000" dirty="0"/>
              <a:t> </a:t>
            </a:r>
            <a:r>
              <a:rPr lang="en-ID" sz="2000" dirty="0" err="1"/>
              <a:t>individu</a:t>
            </a:r>
            <a:r>
              <a:rPr lang="en-ID" sz="2000" dirty="0"/>
              <a:t> </a:t>
            </a:r>
            <a:r>
              <a:rPr lang="en-ID" sz="2000" dirty="0" err="1"/>
              <a:t>dalam</a:t>
            </a:r>
            <a:r>
              <a:rPr lang="en-ID" sz="2000" dirty="0"/>
              <a:t> </a:t>
            </a:r>
            <a:r>
              <a:rPr lang="en-ID" sz="2000" dirty="0" err="1"/>
              <a:t>kebutuhan</a:t>
            </a:r>
            <a:r>
              <a:rPr lang="en-ID" sz="2000" dirty="0"/>
              <a:t> </a:t>
            </a:r>
            <a:r>
              <a:rPr lang="en-ID" sz="2000" dirty="0" err="1"/>
              <a:t>akan</a:t>
            </a:r>
            <a:r>
              <a:rPr lang="en-ID" sz="2000" dirty="0"/>
              <a:t> </a:t>
            </a:r>
            <a:r>
              <a:rPr lang="en-ID" sz="2000" dirty="0" err="1"/>
              <a:t>rangsangan</a:t>
            </a:r>
            <a:r>
              <a:rPr lang="en-ID" sz="2000" dirty="0"/>
              <a:t> </a:t>
            </a:r>
            <a:r>
              <a:rPr lang="en-ID" sz="2000" dirty="0" err="1"/>
              <a:t>sensorik</a:t>
            </a:r>
            <a:r>
              <a:rPr lang="en-ID" sz="2000" dirty="0"/>
              <a:t> dan </a:t>
            </a:r>
            <a:r>
              <a:rPr lang="en-ID" sz="2000" dirty="0" err="1"/>
              <a:t>pengalaman</a:t>
            </a:r>
            <a:r>
              <a:rPr lang="en-ID" sz="2000" dirty="0"/>
              <a:t> </a:t>
            </a:r>
            <a:r>
              <a:rPr lang="en-ID" sz="2000" dirty="0" err="1"/>
              <a:t>baru</a:t>
            </a:r>
            <a:r>
              <a:rPr lang="en-ID" sz="2000" dirty="0"/>
              <a:t>. </a:t>
            </a:r>
          </a:p>
          <a:p>
            <a:pPr marL="0" lvl="0" indent="0">
              <a:buNone/>
            </a:pPr>
            <a:endParaRPr lang="en-ID" sz="1800" dirty="0"/>
          </a:p>
        </p:txBody>
      </p:sp>
    </p:spTree>
    <p:extLst>
      <p:ext uri="{BB962C8B-B14F-4D97-AF65-F5344CB8AC3E}">
        <p14:creationId xmlns:p14="http://schemas.microsoft.com/office/powerpoint/2010/main" val="2932522635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3B893E7-767C-D51C-EC0F-019B96A33B6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845FDBE-004F-A335-9CB4-A06A17161F7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66800" y="642594"/>
            <a:ext cx="10058400" cy="767105"/>
          </a:xfrm>
        </p:spPr>
        <p:txBody>
          <a:bodyPr>
            <a:noAutofit/>
          </a:bodyPr>
          <a:lstStyle/>
          <a:p>
            <a:r>
              <a:rPr lang="en-ID" sz="2800" b="1" dirty="0"/>
              <a:t>Sensation Seeking and Risk Attitude</a:t>
            </a:r>
            <a:br>
              <a:rPr lang="en-ID" sz="2800" dirty="0"/>
            </a:br>
            <a:r>
              <a:rPr lang="en-ID" sz="2800" i="1" dirty="0"/>
              <a:t>(Pencarian Sensasi dan Sikap Terhadap Risiko)</a:t>
            </a:r>
            <a:endParaRPr lang="en-ID" sz="2800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7A34265-7B32-15DB-A0B9-0580B7FB847B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066800" y="1762125"/>
            <a:ext cx="10172700" cy="4343019"/>
          </a:xfrm>
        </p:spPr>
        <p:txBody>
          <a:bodyPr>
            <a:normAutofit/>
          </a:bodyPr>
          <a:lstStyle/>
          <a:p>
            <a:pPr lvl="0"/>
            <a:r>
              <a:rPr lang="en-ID" sz="2400" b="1" dirty="0" err="1"/>
              <a:t>Implikasi</a:t>
            </a:r>
            <a:r>
              <a:rPr lang="en-ID" sz="2400" b="1" dirty="0"/>
              <a:t> Risiko:</a:t>
            </a:r>
            <a:r>
              <a:rPr lang="en-ID" sz="2400" dirty="0"/>
              <a:t> Skor SSS yang </a:t>
            </a:r>
            <a:r>
              <a:rPr lang="en-ID" sz="2400" dirty="0" err="1"/>
              <a:t>tinggi</a:t>
            </a:r>
            <a:r>
              <a:rPr lang="en-ID" sz="2400" dirty="0"/>
              <a:t> </a:t>
            </a:r>
            <a:r>
              <a:rPr lang="en-ID" sz="2400" dirty="0" err="1"/>
              <a:t>berkorelasi</a:t>
            </a:r>
            <a:r>
              <a:rPr lang="en-ID" sz="2400" dirty="0"/>
              <a:t> </a:t>
            </a:r>
            <a:r>
              <a:rPr lang="en-ID" sz="2400" dirty="0" err="1"/>
              <a:t>kuat</a:t>
            </a:r>
            <a:r>
              <a:rPr lang="en-ID" sz="2400" dirty="0"/>
              <a:t> </a:t>
            </a:r>
            <a:r>
              <a:rPr lang="en-ID" sz="2400" dirty="0" err="1"/>
              <a:t>dengan</a:t>
            </a:r>
            <a:r>
              <a:rPr lang="en-ID" sz="2400" dirty="0"/>
              <a:t> </a:t>
            </a:r>
            <a:r>
              <a:rPr lang="en-ID" sz="2400" dirty="0" err="1"/>
              <a:t>pilihan</a:t>
            </a:r>
            <a:r>
              <a:rPr lang="en-ID" sz="2400" dirty="0"/>
              <a:t> </a:t>
            </a:r>
            <a:r>
              <a:rPr lang="en-ID" sz="2400" dirty="0" err="1"/>
              <a:t>profesi</a:t>
            </a:r>
            <a:r>
              <a:rPr lang="en-ID" sz="2400" dirty="0"/>
              <a:t> </a:t>
            </a:r>
            <a:r>
              <a:rPr lang="en-ID" sz="2400" dirty="0" err="1"/>
              <a:t>berisiko</a:t>
            </a:r>
            <a:r>
              <a:rPr lang="en-ID" sz="2400" dirty="0"/>
              <a:t> </a:t>
            </a:r>
            <a:r>
              <a:rPr lang="en-ID" sz="2400" dirty="0" err="1"/>
              <a:t>tinggi</a:t>
            </a:r>
            <a:r>
              <a:rPr lang="en-ID" sz="2400" dirty="0"/>
              <a:t> (</a:t>
            </a:r>
            <a:r>
              <a:rPr lang="en-ID" sz="2400" dirty="0" err="1"/>
              <a:t>pemadam</a:t>
            </a:r>
            <a:r>
              <a:rPr lang="en-ID" sz="2400" dirty="0"/>
              <a:t> </a:t>
            </a:r>
            <a:r>
              <a:rPr lang="en-ID" sz="2400" dirty="0" err="1"/>
              <a:t>kebakaran</a:t>
            </a:r>
            <a:r>
              <a:rPr lang="en-ID" sz="2400" dirty="0"/>
              <a:t>, </a:t>
            </a:r>
            <a:r>
              <a:rPr lang="en-ID" sz="2400" dirty="0" err="1"/>
              <a:t>pengemudi</a:t>
            </a:r>
            <a:r>
              <a:rPr lang="en-ID" sz="2400" dirty="0"/>
              <a:t> </a:t>
            </a:r>
            <a:r>
              <a:rPr lang="en-ID" sz="2400" dirty="0" err="1"/>
              <a:t>balap</a:t>
            </a:r>
            <a:r>
              <a:rPr lang="en-ID" sz="2400" dirty="0"/>
              <a:t>, </a:t>
            </a:r>
            <a:r>
              <a:rPr lang="en-ID" sz="2400" dirty="0" err="1"/>
              <a:t>penyelam</a:t>
            </a:r>
            <a:r>
              <a:rPr lang="en-ID" sz="2400" dirty="0"/>
              <a:t>) </a:t>
            </a:r>
            <a:r>
              <a:rPr lang="en-ID" sz="2400" dirty="0" err="1"/>
              <a:t>serta</a:t>
            </a:r>
            <a:r>
              <a:rPr lang="en-ID" sz="2400" dirty="0"/>
              <a:t> </a:t>
            </a:r>
            <a:r>
              <a:rPr lang="en-ID" sz="2400" dirty="0" err="1"/>
              <a:t>perilaku</a:t>
            </a:r>
            <a:r>
              <a:rPr lang="en-ID" sz="2400" dirty="0"/>
              <a:t> </a:t>
            </a:r>
            <a:r>
              <a:rPr lang="en-ID" sz="2400" dirty="0" err="1"/>
              <a:t>keuangan</a:t>
            </a:r>
            <a:r>
              <a:rPr lang="en-ID" sz="2400" dirty="0"/>
              <a:t> yang </a:t>
            </a:r>
            <a:r>
              <a:rPr lang="en-ID" sz="2400" dirty="0" err="1"/>
              <a:t>spekulatif</a:t>
            </a:r>
            <a:r>
              <a:rPr lang="en-ID" sz="2400" dirty="0"/>
              <a:t>. </a:t>
            </a:r>
          </a:p>
          <a:p>
            <a:pPr marL="0" indent="0">
              <a:buNone/>
            </a:pPr>
            <a:endParaRPr lang="en-ID" sz="2400" dirty="0"/>
          </a:p>
          <a:p>
            <a:pPr lvl="0"/>
            <a:r>
              <a:rPr lang="en-ID" sz="2400" b="1" dirty="0" err="1"/>
              <a:t>Persepsi</a:t>
            </a:r>
            <a:r>
              <a:rPr lang="en-ID" sz="2400" b="1" dirty="0"/>
              <a:t> Risiko </a:t>
            </a:r>
            <a:r>
              <a:rPr lang="en-ID" sz="2400" b="1" dirty="0" err="1"/>
              <a:t>Kewirausahaan</a:t>
            </a:r>
            <a:r>
              <a:rPr lang="en-ID" sz="2400" b="1" dirty="0"/>
              <a:t>:</a:t>
            </a:r>
            <a:r>
              <a:rPr lang="en-ID" sz="2400" dirty="0"/>
              <a:t> </a:t>
            </a:r>
            <a:r>
              <a:rPr lang="en-ID" sz="2400" dirty="0" err="1"/>
              <a:t>Seorang</a:t>
            </a:r>
            <a:r>
              <a:rPr lang="en-ID" sz="2400" dirty="0"/>
              <a:t> </a:t>
            </a:r>
            <a:r>
              <a:rPr lang="en-ID" sz="2400" dirty="0" err="1"/>
              <a:t>wirausahawan</a:t>
            </a:r>
            <a:r>
              <a:rPr lang="en-ID" sz="2400" dirty="0"/>
              <a:t> yang </a:t>
            </a:r>
            <a:r>
              <a:rPr lang="en-ID" sz="2400" dirty="0" err="1"/>
              <a:t>mengambil</a:t>
            </a:r>
            <a:r>
              <a:rPr lang="en-ID" sz="2400" dirty="0"/>
              <a:t> </a:t>
            </a:r>
            <a:r>
              <a:rPr lang="en-ID" sz="2400" dirty="0" err="1"/>
              <a:t>keputusan</a:t>
            </a:r>
            <a:r>
              <a:rPr lang="en-ID" sz="2400" dirty="0"/>
              <a:t> </a:t>
            </a:r>
            <a:r>
              <a:rPr lang="en-ID" sz="2400" dirty="0" err="1"/>
              <a:t>bisnis</a:t>
            </a:r>
            <a:r>
              <a:rPr lang="en-ID" sz="2400" dirty="0"/>
              <a:t> </a:t>
            </a:r>
            <a:r>
              <a:rPr lang="en-ID" sz="2400" dirty="0" err="1"/>
              <a:t>berisiko</a:t>
            </a:r>
            <a:r>
              <a:rPr lang="en-ID" sz="2400" dirty="0"/>
              <a:t> </a:t>
            </a:r>
            <a:r>
              <a:rPr lang="en-ID" sz="2400" dirty="0" err="1"/>
              <a:t>tinggi</a:t>
            </a:r>
            <a:r>
              <a:rPr lang="en-ID" sz="2400" dirty="0"/>
              <a:t> </a:t>
            </a:r>
            <a:r>
              <a:rPr lang="en-ID" sz="2400" dirty="0" err="1"/>
              <a:t>sering</a:t>
            </a:r>
            <a:r>
              <a:rPr lang="en-ID" sz="2400" dirty="0"/>
              <a:t> kali </a:t>
            </a:r>
            <a:r>
              <a:rPr lang="en-ID" sz="2400" dirty="0" err="1"/>
              <a:t>tidak</a:t>
            </a:r>
            <a:r>
              <a:rPr lang="en-ID" sz="2400" dirty="0"/>
              <a:t> </a:t>
            </a:r>
            <a:r>
              <a:rPr lang="en-ID" sz="2400" dirty="0" err="1"/>
              <a:t>memandangnya</a:t>
            </a:r>
            <a:r>
              <a:rPr lang="en-ID" sz="2400" dirty="0"/>
              <a:t> </a:t>
            </a:r>
            <a:r>
              <a:rPr lang="en-ID" sz="2400" dirty="0" err="1"/>
              <a:t>sebagai</a:t>
            </a:r>
            <a:r>
              <a:rPr lang="en-ID" sz="2400" dirty="0"/>
              <a:t> </a:t>
            </a:r>
            <a:r>
              <a:rPr lang="en-ID" sz="2400" dirty="0" err="1"/>
              <a:t>perjudian</a:t>
            </a:r>
            <a:r>
              <a:rPr lang="en-ID" sz="2400" dirty="0"/>
              <a:t> </a:t>
            </a:r>
            <a:r>
              <a:rPr lang="en-ID" sz="2400" dirty="0" err="1"/>
              <a:t>murni</a:t>
            </a:r>
            <a:r>
              <a:rPr lang="en-ID" sz="2400" dirty="0"/>
              <a:t>; </a:t>
            </a:r>
            <a:r>
              <a:rPr lang="en-ID" sz="2400" dirty="0" err="1"/>
              <a:t>pengetahuan</a:t>
            </a:r>
            <a:r>
              <a:rPr lang="en-ID" sz="2400" dirty="0"/>
              <a:t> dan </a:t>
            </a:r>
            <a:r>
              <a:rPr lang="en-ID" sz="2400" dirty="0" err="1"/>
              <a:t>pengalaman</a:t>
            </a:r>
            <a:r>
              <a:rPr lang="en-ID" sz="2400" dirty="0"/>
              <a:t> yang </a:t>
            </a:r>
            <a:r>
              <a:rPr lang="en-ID" sz="2400" dirty="0" err="1"/>
              <a:t>mereka</a:t>
            </a:r>
            <a:r>
              <a:rPr lang="en-ID" sz="2400" dirty="0"/>
              <a:t> </a:t>
            </a:r>
            <a:r>
              <a:rPr lang="en-ID" sz="2400" dirty="0" err="1"/>
              <a:t>miliki</a:t>
            </a:r>
            <a:r>
              <a:rPr lang="en-ID" sz="2400" dirty="0"/>
              <a:t> </a:t>
            </a:r>
            <a:r>
              <a:rPr lang="en-ID" sz="2400" dirty="0" err="1"/>
              <a:t>membuat</a:t>
            </a:r>
            <a:r>
              <a:rPr lang="en-ID" sz="2400" dirty="0"/>
              <a:t> </a:t>
            </a:r>
            <a:r>
              <a:rPr lang="en-ID" sz="2400" dirty="0" err="1"/>
              <a:t>persepsi</a:t>
            </a:r>
            <a:r>
              <a:rPr lang="en-ID" sz="2400" dirty="0"/>
              <a:t> </a:t>
            </a:r>
            <a:r>
              <a:rPr lang="en-ID" sz="2400" dirty="0" err="1"/>
              <a:t>risiko</a:t>
            </a:r>
            <a:r>
              <a:rPr lang="en-ID" sz="2400" dirty="0"/>
              <a:t> </a:t>
            </a:r>
            <a:r>
              <a:rPr lang="en-ID" sz="2400" dirty="0" err="1"/>
              <a:t>mereka</a:t>
            </a:r>
            <a:r>
              <a:rPr lang="en-ID" sz="2400" dirty="0"/>
              <a:t> </a:t>
            </a:r>
            <a:r>
              <a:rPr lang="en-ID" sz="2400" dirty="0" err="1"/>
              <a:t>lebih</a:t>
            </a:r>
            <a:r>
              <a:rPr lang="en-ID" sz="2400" dirty="0"/>
              <a:t> </a:t>
            </a:r>
            <a:r>
              <a:rPr lang="en-ID" sz="2400" dirty="0" err="1"/>
              <a:t>rendah</a:t>
            </a:r>
            <a:r>
              <a:rPr lang="en-ID" sz="2400" dirty="0"/>
              <a:t> </a:t>
            </a:r>
            <a:r>
              <a:rPr lang="en-ID" sz="2400" dirty="0" err="1"/>
              <a:t>dibanding</a:t>
            </a:r>
            <a:r>
              <a:rPr lang="en-ID" sz="2400" dirty="0"/>
              <a:t> </a:t>
            </a:r>
            <a:r>
              <a:rPr lang="en-ID" sz="2400" dirty="0" err="1"/>
              <a:t>penilaian</a:t>
            </a:r>
            <a:r>
              <a:rPr lang="en-ID" sz="2400" dirty="0"/>
              <a:t> </a:t>
            </a:r>
            <a:r>
              <a:rPr lang="en-ID" sz="2400" dirty="0" err="1"/>
              <a:t>masyarakat</a:t>
            </a:r>
            <a:r>
              <a:rPr lang="en-ID" sz="2400" dirty="0"/>
              <a:t> </a:t>
            </a:r>
            <a:r>
              <a:rPr lang="en-ID" sz="2400" dirty="0" err="1"/>
              <a:t>umum</a:t>
            </a:r>
            <a:r>
              <a:rPr lang="en-ID" sz="2400" dirty="0"/>
              <a:t>. </a:t>
            </a:r>
          </a:p>
          <a:p>
            <a:pPr marL="0" lvl="0" indent="0">
              <a:buNone/>
            </a:pPr>
            <a:endParaRPr lang="en-ID" sz="1800" dirty="0"/>
          </a:p>
        </p:txBody>
      </p:sp>
    </p:spTree>
    <p:extLst>
      <p:ext uri="{BB962C8B-B14F-4D97-AF65-F5344CB8AC3E}">
        <p14:creationId xmlns:p14="http://schemas.microsoft.com/office/powerpoint/2010/main" val="1541943901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88E0B08-2A13-6252-EB66-39B795EDAC3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83DDF91-E7CD-909B-B27D-E6A78217D89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66800" y="642595"/>
            <a:ext cx="10058400" cy="481356"/>
          </a:xfrm>
        </p:spPr>
        <p:txBody>
          <a:bodyPr>
            <a:noAutofit/>
          </a:bodyPr>
          <a:lstStyle/>
          <a:p>
            <a:br>
              <a:rPr lang="en-ID" b="1" dirty="0"/>
            </a:br>
            <a:r>
              <a:rPr lang="en-ID" sz="2800" b="1" dirty="0"/>
              <a:t>Altruism </a:t>
            </a:r>
            <a:r>
              <a:rPr lang="en-ID" sz="2800" i="1" dirty="0"/>
              <a:t>(Altruisme)</a:t>
            </a:r>
            <a:br>
              <a:rPr lang="en-ID" dirty="0"/>
            </a:br>
            <a:endParaRPr lang="en-ID" sz="2800" dirty="0"/>
          </a:p>
        </p:txBody>
      </p:sp>
      <mc:AlternateContent xmlns:mc="http://schemas.openxmlformats.org/markup-compatibility/2006">
        <mc:Choice xmlns:a14="http://schemas.microsoft.com/office/drawing/2010/main" Requires="a14">
          <p:sp>
            <p:nvSpPr>
              <p:cNvPr id="3" name="Content Placeholder 2">
                <a:extLst>
                  <a:ext uri="{FF2B5EF4-FFF2-40B4-BE49-F238E27FC236}">
                    <a16:creationId xmlns:a16="http://schemas.microsoft.com/office/drawing/2014/main" id="{B8639EFD-6BCA-D81A-C920-E31D07DFB050}"/>
                  </a:ext>
                </a:extLst>
              </p:cNvPr>
              <p:cNvSpPr>
                <a:spLocks noGrp="1"/>
              </p:cNvSpPr>
              <p:nvPr>
                <p:ph idx="1"/>
              </p:nvPr>
            </p:nvSpPr>
            <p:spPr>
              <a:xfrm>
                <a:off x="1066800" y="1466850"/>
                <a:ext cx="10172700" cy="4743069"/>
              </a:xfrm>
            </p:spPr>
            <p:txBody>
              <a:bodyPr>
                <a:normAutofit/>
              </a:bodyPr>
              <a:lstStyle/>
              <a:p>
                <a:pPr lvl="0"/>
                <a:r>
                  <a:rPr lang="en-ID" sz="1800" b="1" dirty="0"/>
                  <a:t>Integrasi </a:t>
                </a:r>
                <a:r>
                  <a:rPr lang="en-ID" sz="1800" b="1" dirty="0" err="1"/>
                  <a:t>ke</a:t>
                </a:r>
                <a:r>
                  <a:rPr lang="en-ID" sz="1800" b="1" dirty="0"/>
                  <a:t> </a:t>
                </a:r>
                <a:r>
                  <a:rPr lang="en-ID" sz="1800" b="1" dirty="0" err="1"/>
                  <a:t>Dalam</a:t>
                </a:r>
                <a:r>
                  <a:rPr lang="en-ID" sz="1800" b="1" dirty="0"/>
                  <a:t> </a:t>
                </a:r>
                <a:r>
                  <a:rPr lang="en-ID" sz="1800" b="1" dirty="0" err="1"/>
                  <a:t>Fungsi</a:t>
                </a:r>
                <a:r>
                  <a:rPr lang="en-ID" sz="1800" b="1" dirty="0"/>
                  <a:t> </a:t>
                </a:r>
                <a:r>
                  <a:rPr lang="en-ID" sz="1800" b="1" dirty="0" err="1"/>
                  <a:t>Utilitas</a:t>
                </a:r>
                <a:r>
                  <a:rPr lang="en-ID" sz="1800" b="1" dirty="0"/>
                  <a:t>:</a:t>
                </a:r>
                <a:r>
                  <a:rPr lang="en-ID" sz="1800" dirty="0"/>
                  <a:t> </a:t>
                </a:r>
                <a:r>
                  <a:rPr lang="en-ID" sz="1800" dirty="0" err="1"/>
                  <a:t>Psikologi</a:t>
                </a:r>
                <a:r>
                  <a:rPr lang="en-ID" sz="1800" dirty="0"/>
                  <a:t> </a:t>
                </a:r>
                <a:r>
                  <a:rPr lang="en-ID" sz="1800" dirty="0" err="1"/>
                  <a:t>ekonomi</a:t>
                </a:r>
                <a:r>
                  <a:rPr lang="en-ID" sz="1800" dirty="0"/>
                  <a:t> </a:t>
                </a:r>
                <a:r>
                  <a:rPr lang="en-ID" sz="1800" dirty="0" err="1"/>
                  <a:t>memperluas</a:t>
                </a:r>
                <a:r>
                  <a:rPr lang="en-ID" sz="1800" dirty="0"/>
                  <a:t> </a:t>
                </a:r>
                <a:r>
                  <a:rPr lang="en-ID" sz="1800" dirty="0" err="1"/>
                  <a:t>asumsi</a:t>
                </a:r>
                <a:r>
                  <a:rPr lang="en-ID" sz="1800" dirty="0"/>
                  <a:t> </a:t>
                </a:r>
                <a:r>
                  <a:rPr lang="en-ID" sz="1800" dirty="0" err="1"/>
                  <a:t>neoklasik</a:t>
                </a:r>
                <a:r>
                  <a:rPr lang="en-ID" sz="1800" dirty="0"/>
                  <a:t> </a:t>
                </a:r>
                <a:r>
                  <a:rPr lang="en-ID" sz="1800" dirty="0" err="1"/>
                  <a:t>mengenai</a:t>
                </a:r>
                <a:r>
                  <a:rPr lang="en-ID" sz="1800" dirty="0"/>
                  <a:t> </a:t>
                </a:r>
                <a:r>
                  <a:rPr lang="en-ID" sz="1800" dirty="0" err="1"/>
                  <a:t>mementingkan</a:t>
                </a:r>
                <a:r>
                  <a:rPr lang="en-ID" sz="1800" dirty="0"/>
                  <a:t> </a:t>
                </a:r>
                <a:r>
                  <a:rPr lang="en-ID" sz="1800" dirty="0" err="1"/>
                  <a:t>diri</a:t>
                </a:r>
                <a:r>
                  <a:rPr lang="en-ID" sz="1800" dirty="0"/>
                  <a:t> </a:t>
                </a:r>
                <a:r>
                  <a:rPr lang="en-ID" sz="1800" dirty="0" err="1"/>
                  <a:t>sendiri</a:t>
                </a:r>
                <a:r>
                  <a:rPr lang="en-ID" sz="1800" dirty="0"/>
                  <a:t> (</a:t>
                </a:r>
                <a:r>
                  <a:rPr lang="en-ID" sz="1800" i="1" dirty="0"/>
                  <a:t>egoism</a:t>
                </a:r>
                <a:r>
                  <a:rPr lang="en-ID" sz="1800" dirty="0"/>
                  <a:t>) </a:t>
                </a:r>
                <a:r>
                  <a:rPr lang="en-ID" sz="1800" dirty="0" err="1"/>
                  <a:t>dengan</a:t>
                </a:r>
                <a:r>
                  <a:rPr lang="en-ID" sz="1800" dirty="0"/>
                  <a:t> </a:t>
                </a:r>
                <a:r>
                  <a:rPr lang="en-ID" sz="1800" dirty="0" err="1"/>
                  <a:t>memasukkan</a:t>
                </a:r>
                <a:r>
                  <a:rPr lang="en-ID" sz="1800" dirty="0"/>
                  <a:t> </a:t>
                </a:r>
                <a:r>
                  <a:rPr lang="en-ID" sz="1800" dirty="0" err="1"/>
                  <a:t>nilai</a:t>
                </a:r>
                <a:r>
                  <a:rPr lang="en-ID" sz="1800" dirty="0"/>
                  <a:t>/</a:t>
                </a:r>
                <a:r>
                  <a:rPr lang="en-ID" sz="1800" dirty="0" err="1"/>
                  <a:t>utilitas</a:t>
                </a:r>
                <a:r>
                  <a:rPr lang="en-ID" sz="1800" dirty="0"/>
                  <a:t> orang lain </a:t>
                </a:r>
                <a:r>
                  <a:rPr lang="en-ID" sz="1800" dirty="0" err="1"/>
                  <a:t>ke</a:t>
                </a:r>
                <a:r>
                  <a:rPr lang="en-ID" sz="1800" dirty="0"/>
                  <a:t> </a:t>
                </a:r>
                <a:r>
                  <a:rPr lang="en-ID" sz="1800" dirty="0" err="1"/>
                  <a:t>dalam</a:t>
                </a:r>
                <a:r>
                  <a:rPr lang="en-ID" sz="1800" dirty="0"/>
                  <a:t> </a:t>
                </a:r>
                <a:r>
                  <a:rPr lang="en-ID" sz="1800" dirty="0" err="1"/>
                  <a:t>fungsi</a:t>
                </a:r>
                <a:r>
                  <a:rPr lang="en-ID" sz="1800" dirty="0"/>
                  <a:t> </a:t>
                </a:r>
                <a:r>
                  <a:rPr lang="en-ID" sz="1800" dirty="0" err="1"/>
                  <a:t>preferensi</a:t>
                </a:r>
                <a:r>
                  <a:rPr lang="en-ID" sz="1800" dirty="0"/>
                  <a:t> </a:t>
                </a:r>
                <a:r>
                  <a:rPr lang="en-ID" sz="1800" dirty="0" err="1"/>
                  <a:t>individu</a:t>
                </a:r>
                <a:r>
                  <a:rPr lang="en-ID" sz="1800" dirty="0"/>
                  <a:t>. </a:t>
                </a:r>
              </a:p>
              <a:p>
                <a:pPr marL="0" indent="0">
                  <a:buNone/>
                </a:pPr>
                <a:endParaRPr lang="en-ID" sz="1800" dirty="0"/>
              </a:p>
              <a:p>
                <a:pPr lvl="0"/>
                <a:r>
                  <a:rPr lang="en-ID" sz="1800" b="1" dirty="0" err="1"/>
                  <a:t>Orientasi</a:t>
                </a:r>
                <a:r>
                  <a:rPr lang="en-ID" sz="1800" b="1" dirty="0"/>
                  <a:t> Nilai Sosial:</a:t>
                </a:r>
                <a:r>
                  <a:rPr lang="en-ID" sz="1800" dirty="0"/>
                  <a:t> </a:t>
                </a:r>
                <a:r>
                  <a:rPr lang="en-ID" sz="1800" dirty="0" err="1"/>
                  <a:t>Kombinasi</a:t>
                </a:r>
                <a:r>
                  <a:rPr lang="en-ID" sz="1800" dirty="0"/>
                  <a:t> </a:t>
                </a:r>
                <a:r>
                  <a:rPr lang="en-ID" sz="1800" dirty="0" err="1"/>
                  <a:t>hasil</a:t>
                </a:r>
                <a:r>
                  <a:rPr lang="en-ID" sz="1800" dirty="0"/>
                  <a:t> </a:t>
                </a:r>
                <a:r>
                  <a:rPr lang="en-ID" sz="1800" dirty="0" err="1"/>
                  <a:t>untuk</a:t>
                </a:r>
                <a:r>
                  <a:rPr lang="en-ID" sz="1800" dirty="0"/>
                  <a:t> </a:t>
                </a:r>
                <a:r>
                  <a:rPr lang="en-ID" sz="1800" dirty="0" err="1"/>
                  <a:t>diri</a:t>
                </a:r>
                <a:r>
                  <a:rPr lang="en-ID" sz="1800" dirty="0"/>
                  <a:t> </a:t>
                </a:r>
                <a:r>
                  <a:rPr lang="en-ID" sz="1800" dirty="0" err="1"/>
                  <a:t>sendiri</a:t>
                </a:r>
                <a:r>
                  <a:rPr lang="en-ID" sz="1800" dirty="0"/>
                  <a:t> (</a:t>
                </a:r>
                <a14:m>
                  <m:oMath xmlns:m="http://schemas.openxmlformats.org/officeDocument/2006/math">
                    <m:r>
                      <a:rPr lang="en-ID" sz="1800" i="1"/>
                      <m:t>𝑃</m:t>
                    </m:r>
                  </m:oMath>
                </a14:m>
                <a:r>
                  <a:rPr lang="en-ID" sz="1800" dirty="0"/>
                  <a:t>) dan orang lain (</a:t>
                </a:r>
                <a14:m>
                  <m:oMath xmlns:m="http://schemas.openxmlformats.org/officeDocument/2006/math">
                    <m:r>
                      <a:rPr lang="en-ID" sz="1800" i="1"/>
                      <m:t>𝑂</m:t>
                    </m:r>
                  </m:oMath>
                </a14:m>
                <a:r>
                  <a:rPr lang="en-ID" sz="1800" dirty="0"/>
                  <a:t>) </a:t>
                </a:r>
                <a:r>
                  <a:rPr lang="en-ID" sz="1800" dirty="0" err="1"/>
                  <a:t>membentuk</a:t>
                </a:r>
                <a:r>
                  <a:rPr lang="en-ID" sz="1800" dirty="0"/>
                  <a:t> </a:t>
                </a:r>
                <a:r>
                  <a:rPr lang="en-ID" sz="1800" dirty="0" err="1"/>
                  <a:t>tipe</a:t>
                </a:r>
                <a:r>
                  <a:rPr lang="en-ID" sz="1800" dirty="0"/>
                  <a:t> </a:t>
                </a:r>
                <a:r>
                  <a:rPr lang="en-ID" sz="1800" dirty="0" err="1"/>
                  <a:t>orientasi</a:t>
                </a:r>
                <a:r>
                  <a:rPr lang="en-ID" sz="1800" dirty="0"/>
                  <a:t>: </a:t>
                </a:r>
                <a:br>
                  <a:rPr lang="en-ID" sz="1800" dirty="0"/>
                </a:br>
                <a:endParaRPr lang="en-ID" sz="1800" dirty="0"/>
              </a:p>
              <a:p>
                <a:pPr lvl="1"/>
                <a:r>
                  <a:rPr lang="en-ID" sz="1800" b="1" dirty="0"/>
                  <a:t>Cooperative (</a:t>
                </a:r>
                <a14:m>
                  <m:oMath xmlns:m="http://schemas.openxmlformats.org/officeDocument/2006/math">
                    <m:r>
                      <a:rPr lang="en-ID" sz="1800" i="1"/>
                      <m:t>𝑎</m:t>
                    </m:r>
                    <m:r>
                      <a:rPr lang="en-ID" sz="1800" i="1"/>
                      <m:t>=1,</m:t>
                    </m:r>
                    <m:r>
                      <a:rPr lang="en-ID" sz="1800" i="1"/>
                      <m:t>𝑏</m:t>
                    </m:r>
                    <m:r>
                      <a:rPr lang="en-ID" sz="1800" i="1"/>
                      <m:t>=1</m:t>
                    </m:r>
                  </m:oMath>
                </a14:m>
                <a:r>
                  <a:rPr lang="en-ID" sz="1800" b="1" dirty="0"/>
                  <a:t>):</a:t>
                </a:r>
                <a:r>
                  <a:rPr lang="en-ID" sz="1800" dirty="0"/>
                  <a:t> </a:t>
                </a:r>
                <a:r>
                  <a:rPr lang="en-ID" sz="1800" dirty="0" err="1"/>
                  <a:t>Memaksimalkan</a:t>
                </a:r>
                <a:r>
                  <a:rPr lang="en-ID" sz="1800" dirty="0"/>
                  <a:t> total </a:t>
                </a:r>
                <a:r>
                  <a:rPr lang="en-ID" sz="1800" dirty="0" err="1"/>
                  <a:t>hasil</a:t>
                </a:r>
                <a:r>
                  <a:rPr lang="en-ID" sz="1800" dirty="0"/>
                  <a:t> </a:t>
                </a:r>
                <a:r>
                  <a:rPr lang="en-ID" sz="1800" dirty="0" err="1"/>
                  <a:t>bersama</a:t>
                </a:r>
                <a:r>
                  <a:rPr lang="en-ID" sz="1800" dirty="0"/>
                  <a:t>. </a:t>
                </a:r>
              </a:p>
              <a:p>
                <a:pPr lvl="1"/>
                <a:r>
                  <a:rPr lang="en-ID" sz="1800" b="1" dirty="0"/>
                  <a:t>Individualistic (</a:t>
                </a:r>
                <a14:m>
                  <m:oMath xmlns:m="http://schemas.openxmlformats.org/officeDocument/2006/math">
                    <m:r>
                      <a:rPr lang="en-ID" sz="1800" i="1"/>
                      <m:t>𝑎</m:t>
                    </m:r>
                    <m:r>
                      <a:rPr lang="en-ID" sz="1800" i="1"/>
                      <m:t>=0,</m:t>
                    </m:r>
                    <m:r>
                      <a:rPr lang="en-ID" sz="1800" i="1"/>
                      <m:t>𝑏</m:t>
                    </m:r>
                    <m:r>
                      <a:rPr lang="en-ID" sz="1800" i="1"/>
                      <m:t>=1</m:t>
                    </m:r>
                  </m:oMath>
                </a14:m>
                <a:r>
                  <a:rPr lang="en-ID" sz="1800" b="1" dirty="0"/>
                  <a:t>):</a:t>
                </a:r>
                <a:r>
                  <a:rPr lang="en-ID" sz="1800" dirty="0"/>
                  <a:t> </a:t>
                </a:r>
                <a:r>
                  <a:rPr lang="en-ID" sz="1800" dirty="0" err="1"/>
                  <a:t>Memaksimalkan</a:t>
                </a:r>
                <a:r>
                  <a:rPr lang="en-ID" sz="1800" dirty="0"/>
                  <a:t> </a:t>
                </a:r>
                <a:r>
                  <a:rPr lang="en-ID" sz="1800" dirty="0" err="1"/>
                  <a:t>hasil</a:t>
                </a:r>
                <a:r>
                  <a:rPr lang="en-ID" sz="1800" dirty="0"/>
                  <a:t> </a:t>
                </a:r>
                <a:r>
                  <a:rPr lang="en-ID" sz="1800" dirty="0" err="1"/>
                  <a:t>diri</a:t>
                </a:r>
                <a:r>
                  <a:rPr lang="en-ID" sz="1800" dirty="0"/>
                  <a:t> </a:t>
                </a:r>
                <a:r>
                  <a:rPr lang="en-ID" sz="1800" dirty="0" err="1"/>
                  <a:t>sendiri</a:t>
                </a:r>
                <a:r>
                  <a:rPr lang="en-ID" sz="1800" dirty="0"/>
                  <a:t> </a:t>
                </a:r>
                <a:r>
                  <a:rPr lang="en-ID" sz="1800" dirty="0" err="1"/>
                  <a:t>tanpa</a:t>
                </a:r>
                <a:r>
                  <a:rPr lang="en-ID" sz="1800" dirty="0"/>
                  <a:t> </a:t>
                </a:r>
                <a:r>
                  <a:rPr lang="en-ID" sz="1800" dirty="0" err="1"/>
                  <a:t>memedulikan</a:t>
                </a:r>
                <a:r>
                  <a:rPr lang="en-ID" sz="1800" dirty="0"/>
                  <a:t> </a:t>
                </a:r>
                <a:r>
                  <a:rPr lang="en-ID" sz="1800" dirty="0" err="1"/>
                  <a:t>hasil</a:t>
                </a:r>
                <a:r>
                  <a:rPr lang="en-ID" sz="1800" dirty="0"/>
                  <a:t> orang lain. </a:t>
                </a:r>
              </a:p>
              <a:p>
                <a:pPr lvl="1"/>
                <a:r>
                  <a:rPr lang="en-ID" sz="1800" b="1" dirty="0"/>
                  <a:t>Competitive (</a:t>
                </a:r>
                <a14:m>
                  <m:oMath xmlns:m="http://schemas.openxmlformats.org/officeDocument/2006/math">
                    <m:r>
                      <a:rPr lang="en-ID" sz="1800" i="1"/>
                      <m:t>𝑎</m:t>
                    </m:r>
                    <m:r>
                      <a:rPr lang="en-ID" sz="1800" i="1"/>
                      <m:t>=−1,</m:t>
                    </m:r>
                    <m:r>
                      <a:rPr lang="en-ID" sz="1800" i="1"/>
                      <m:t>𝑏</m:t>
                    </m:r>
                    <m:r>
                      <a:rPr lang="en-ID" sz="1800" i="1"/>
                      <m:t>=1</m:t>
                    </m:r>
                  </m:oMath>
                </a14:m>
                <a:r>
                  <a:rPr lang="en-ID" sz="1800" b="1" dirty="0"/>
                  <a:t>):</a:t>
                </a:r>
                <a:r>
                  <a:rPr lang="en-ID" sz="1800" dirty="0"/>
                  <a:t> </a:t>
                </a:r>
                <a:r>
                  <a:rPr lang="en-ID" sz="1800" dirty="0" err="1"/>
                  <a:t>Memaksimalkan</a:t>
                </a:r>
                <a:r>
                  <a:rPr lang="en-ID" sz="1800" dirty="0"/>
                  <a:t> </a:t>
                </a:r>
                <a:r>
                  <a:rPr lang="en-ID" sz="1800" dirty="0" err="1"/>
                  <a:t>selisih</a:t>
                </a:r>
                <a:r>
                  <a:rPr lang="en-ID" sz="1800" dirty="0"/>
                  <a:t> </a:t>
                </a:r>
                <a:r>
                  <a:rPr lang="en-ID" sz="1800" dirty="0" err="1"/>
                  <a:t>keunggulan</a:t>
                </a:r>
                <a:r>
                  <a:rPr lang="en-ID" sz="1800" dirty="0"/>
                  <a:t> </a:t>
                </a:r>
                <a:r>
                  <a:rPr lang="en-ID" sz="1800" dirty="0" err="1"/>
                  <a:t>hasil</a:t>
                </a:r>
                <a:r>
                  <a:rPr lang="en-ID" sz="1800" dirty="0"/>
                  <a:t> </a:t>
                </a:r>
                <a:r>
                  <a:rPr lang="en-ID" sz="1800" dirty="0" err="1"/>
                  <a:t>diri</a:t>
                </a:r>
                <a:r>
                  <a:rPr lang="en-ID" sz="1800" dirty="0"/>
                  <a:t> </a:t>
                </a:r>
                <a:r>
                  <a:rPr lang="en-ID" sz="1800" dirty="0" err="1"/>
                  <a:t>sendiri</a:t>
                </a:r>
                <a:r>
                  <a:rPr lang="en-ID" sz="1800" dirty="0"/>
                  <a:t> di </a:t>
                </a:r>
                <a:r>
                  <a:rPr lang="en-ID" sz="1800" dirty="0" err="1"/>
                  <a:t>atas</a:t>
                </a:r>
                <a:r>
                  <a:rPr lang="en-ID" sz="1800" dirty="0"/>
                  <a:t> orang lain. </a:t>
                </a:r>
              </a:p>
              <a:p>
                <a:pPr marL="0" indent="0">
                  <a:buNone/>
                </a:pPr>
                <a:endParaRPr lang="en-ID" sz="1200" dirty="0"/>
              </a:p>
              <a:p>
                <a:pPr marL="0" lvl="0" indent="0">
                  <a:buNone/>
                </a:pPr>
                <a:endParaRPr lang="en-ID" sz="1800" dirty="0"/>
              </a:p>
            </p:txBody>
          </p:sp>
        </mc:Choice>
        <mc:Fallback>
          <p:sp>
            <p:nvSpPr>
              <p:cNvPr id="3" name="Content Placeholder 2">
                <a:extLst>
                  <a:ext uri="{FF2B5EF4-FFF2-40B4-BE49-F238E27FC236}">
                    <a16:creationId xmlns:a16="http://schemas.microsoft.com/office/drawing/2014/main" id="{B8639EFD-6BCA-D81A-C920-E31D07DFB050}"/>
                  </a:ext>
                </a:extLst>
              </p:cNvPr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1066800" y="1466850"/>
                <a:ext cx="10172700" cy="4743069"/>
              </a:xfrm>
              <a:blipFill>
                <a:blip r:embed="rId2"/>
                <a:stretch>
                  <a:fillRect l="-419" t="-129"/>
                </a:stretch>
              </a:blipFill>
            </p:spPr>
            <p:txBody>
              <a:bodyPr/>
              <a:lstStyle/>
              <a:p>
                <a:r>
                  <a:rPr lang="en-ID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1546110627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BE4820F-8011-2681-A70B-BC09B898E78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B7BBA7E-50B0-944E-3438-973334452FC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66800" y="642595"/>
            <a:ext cx="10058400" cy="481356"/>
          </a:xfrm>
        </p:spPr>
        <p:txBody>
          <a:bodyPr>
            <a:noAutofit/>
          </a:bodyPr>
          <a:lstStyle/>
          <a:p>
            <a:br>
              <a:rPr lang="en-ID" b="1" dirty="0"/>
            </a:br>
            <a:r>
              <a:rPr lang="en-ID" sz="2800" b="1" dirty="0"/>
              <a:t>Altruism </a:t>
            </a:r>
            <a:r>
              <a:rPr lang="en-ID" sz="2800" i="1" dirty="0"/>
              <a:t>(Altruisme)</a:t>
            </a:r>
            <a:br>
              <a:rPr lang="en-ID" dirty="0"/>
            </a:br>
            <a:endParaRPr lang="en-ID" sz="2800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667FFE2-55B3-D5BF-1DD3-0858F715FAF7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066800" y="1466850"/>
            <a:ext cx="10172700" cy="4743069"/>
          </a:xfrm>
        </p:spPr>
        <p:txBody>
          <a:bodyPr>
            <a:normAutofit/>
          </a:bodyPr>
          <a:lstStyle/>
          <a:p>
            <a:pPr lvl="0"/>
            <a:r>
              <a:rPr lang="en-ID" sz="2000" b="1" dirty="0"/>
              <a:t>Pure vs. Impure Altruism (</a:t>
            </a:r>
            <a:r>
              <a:rPr lang="en-ID" sz="2000" b="1" i="1" dirty="0"/>
              <a:t>Warm Glow</a:t>
            </a:r>
            <a:r>
              <a:rPr lang="en-ID" sz="2000" b="1" dirty="0"/>
              <a:t>):</a:t>
            </a:r>
            <a:endParaRPr lang="en-ID" sz="2000" dirty="0"/>
          </a:p>
          <a:p>
            <a:pPr marL="0" indent="0">
              <a:buNone/>
            </a:pPr>
            <a:endParaRPr lang="en-ID" sz="2000" dirty="0"/>
          </a:p>
          <a:p>
            <a:pPr lvl="1"/>
            <a:r>
              <a:rPr lang="en-ID" sz="2000" i="1" dirty="0"/>
              <a:t>Pure Altruism:</a:t>
            </a:r>
            <a:r>
              <a:rPr lang="en-ID" sz="2000" dirty="0"/>
              <a:t> </a:t>
            </a:r>
            <a:r>
              <a:rPr lang="en-ID" sz="2000" dirty="0" err="1"/>
              <a:t>Individu</a:t>
            </a:r>
            <a:r>
              <a:rPr lang="en-ID" sz="2000" dirty="0"/>
              <a:t> </a:t>
            </a:r>
            <a:r>
              <a:rPr lang="en-ID" sz="2000" dirty="0" err="1"/>
              <a:t>hanya</a:t>
            </a:r>
            <a:r>
              <a:rPr lang="en-ID" sz="2000" dirty="0"/>
              <a:t> </a:t>
            </a:r>
            <a:r>
              <a:rPr lang="en-ID" sz="2000" dirty="0" err="1"/>
              <a:t>peduli</a:t>
            </a:r>
            <a:r>
              <a:rPr lang="en-ID" sz="2000" dirty="0"/>
              <a:t> pada </a:t>
            </a:r>
            <a:r>
              <a:rPr lang="en-ID" sz="2000" dirty="0" err="1"/>
              <a:t>hasil</a:t>
            </a:r>
            <a:r>
              <a:rPr lang="en-ID" sz="2000" dirty="0"/>
              <a:t> </a:t>
            </a:r>
            <a:r>
              <a:rPr lang="en-ID" sz="2000" dirty="0" err="1"/>
              <a:t>akhir</a:t>
            </a:r>
            <a:r>
              <a:rPr lang="en-ID" sz="2000" dirty="0"/>
              <a:t> </a:t>
            </a:r>
            <a:r>
              <a:rPr lang="en-ID" sz="2000" dirty="0" err="1"/>
              <a:t>atau</a:t>
            </a:r>
            <a:r>
              <a:rPr lang="en-ID" sz="2000" dirty="0"/>
              <a:t> </a:t>
            </a:r>
            <a:r>
              <a:rPr lang="en-ID" sz="2000" dirty="0" err="1"/>
              <a:t>kesejahteraan</a:t>
            </a:r>
            <a:r>
              <a:rPr lang="en-ID" sz="2000" dirty="0"/>
              <a:t> </a:t>
            </a:r>
            <a:r>
              <a:rPr lang="en-ID" sz="2000" dirty="0" err="1"/>
              <a:t>penerima</a:t>
            </a:r>
            <a:r>
              <a:rPr lang="en-ID" sz="2000" dirty="0"/>
              <a:t>. </a:t>
            </a:r>
          </a:p>
          <a:p>
            <a:pPr lvl="1"/>
            <a:r>
              <a:rPr lang="en-ID" sz="2000" i="1" dirty="0"/>
              <a:t>Impure Altruism:</a:t>
            </a:r>
            <a:r>
              <a:rPr lang="en-ID" sz="2000" dirty="0"/>
              <a:t> </a:t>
            </a:r>
            <a:r>
              <a:rPr lang="en-ID" sz="2000" dirty="0" err="1"/>
              <a:t>Individu</a:t>
            </a:r>
            <a:r>
              <a:rPr lang="en-ID" sz="2000" dirty="0"/>
              <a:t> </a:t>
            </a:r>
            <a:r>
              <a:rPr lang="en-ID" sz="2000" dirty="0" err="1"/>
              <a:t>memperoleh</a:t>
            </a:r>
            <a:r>
              <a:rPr lang="en-ID" sz="2000" dirty="0"/>
              <a:t> </a:t>
            </a:r>
            <a:r>
              <a:rPr lang="en-ID" sz="2000" dirty="0" err="1"/>
              <a:t>kepuasan</a:t>
            </a:r>
            <a:r>
              <a:rPr lang="en-ID" sz="2000" dirty="0"/>
              <a:t>/</a:t>
            </a:r>
            <a:r>
              <a:rPr lang="en-ID" sz="2000" dirty="0" err="1"/>
              <a:t>utilitas</a:t>
            </a:r>
            <a:r>
              <a:rPr lang="en-ID" sz="2000" dirty="0"/>
              <a:t> </a:t>
            </a:r>
            <a:r>
              <a:rPr lang="en-ID" sz="2000" dirty="0" err="1"/>
              <a:t>emosional</a:t>
            </a:r>
            <a:r>
              <a:rPr lang="en-ID" sz="2000" dirty="0"/>
              <a:t> </a:t>
            </a:r>
            <a:r>
              <a:rPr lang="en-ID" sz="2000" dirty="0" err="1"/>
              <a:t>langsung</a:t>
            </a:r>
            <a:r>
              <a:rPr lang="en-ID" sz="2000" dirty="0"/>
              <a:t> </a:t>
            </a:r>
            <a:r>
              <a:rPr lang="en-ID" sz="2000" dirty="0" err="1"/>
              <a:t>dari</a:t>
            </a:r>
            <a:r>
              <a:rPr lang="en-ID" sz="2000" dirty="0"/>
              <a:t> </a:t>
            </a:r>
            <a:r>
              <a:rPr lang="en-ID" sz="2000" b="1" dirty="0" err="1"/>
              <a:t>tindakan</a:t>
            </a:r>
            <a:r>
              <a:rPr lang="en-ID" sz="2000" b="1" dirty="0"/>
              <a:t> </a:t>
            </a:r>
            <a:r>
              <a:rPr lang="en-ID" sz="2000" b="1" dirty="0" err="1"/>
              <a:t>memberi</a:t>
            </a:r>
            <a:r>
              <a:rPr lang="en-ID" sz="2000" b="1" dirty="0"/>
              <a:t> </a:t>
            </a:r>
            <a:r>
              <a:rPr lang="en-ID" sz="2000" b="1" dirty="0" err="1"/>
              <a:t>itu</a:t>
            </a:r>
            <a:r>
              <a:rPr lang="en-ID" sz="2000" b="1" dirty="0"/>
              <a:t> </a:t>
            </a:r>
            <a:r>
              <a:rPr lang="en-ID" sz="2000" b="1" dirty="0" err="1"/>
              <a:t>sendiri</a:t>
            </a:r>
            <a:r>
              <a:rPr lang="en-ID" sz="2000" dirty="0"/>
              <a:t> (</a:t>
            </a:r>
            <a:r>
              <a:rPr lang="en-ID" sz="2000" i="1" dirty="0"/>
              <a:t>warm glow</a:t>
            </a:r>
            <a:r>
              <a:rPr lang="en-ID" sz="2000" dirty="0"/>
              <a:t>). Teori </a:t>
            </a:r>
            <a:r>
              <a:rPr lang="en-ID" sz="2000" dirty="0" err="1"/>
              <a:t>ini</a:t>
            </a:r>
            <a:r>
              <a:rPr lang="en-ID" sz="2000" dirty="0"/>
              <a:t> </a:t>
            </a:r>
            <a:r>
              <a:rPr lang="en-ID" sz="2000" dirty="0" err="1"/>
              <a:t>menjelaskan</a:t>
            </a:r>
            <a:r>
              <a:rPr lang="en-ID" sz="2000" dirty="0"/>
              <a:t> </a:t>
            </a:r>
            <a:r>
              <a:rPr lang="en-ID" sz="2000" dirty="0" err="1"/>
              <a:t>mengapa</a:t>
            </a:r>
            <a:r>
              <a:rPr lang="en-ID" sz="2000" dirty="0"/>
              <a:t> </a:t>
            </a:r>
            <a:r>
              <a:rPr lang="en-ID" sz="2000" dirty="0" err="1"/>
              <a:t>bantuan</a:t>
            </a:r>
            <a:r>
              <a:rPr lang="en-ID" sz="2000" dirty="0"/>
              <a:t> </a:t>
            </a:r>
            <a:r>
              <a:rPr lang="en-ID" sz="2000" dirty="0" err="1"/>
              <a:t>swasta</a:t>
            </a:r>
            <a:r>
              <a:rPr lang="en-ID" sz="2000" dirty="0"/>
              <a:t> </a:t>
            </a:r>
            <a:r>
              <a:rPr lang="en-ID" sz="2000" dirty="0" err="1"/>
              <a:t>tidak</a:t>
            </a:r>
            <a:r>
              <a:rPr lang="en-ID" sz="2000" dirty="0"/>
              <a:t> </a:t>
            </a:r>
            <a:r>
              <a:rPr lang="en-ID" sz="2000" dirty="0" err="1"/>
              <a:t>sepenuhnya</a:t>
            </a:r>
            <a:r>
              <a:rPr lang="en-ID" sz="2000" dirty="0"/>
              <a:t> </a:t>
            </a:r>
            <a:r>
              <a:rPr lang="en-ID" sz="2000" dirty="0" err="1"/>
              <a:t>berkurang</a:t>
            </a:r>
            <a:r>
              <a:rPr lang="en-ID" sz="2000" dirty="0"/>
              <a:t> (</a:t>
            </a:r>
            <a:r>
              <a:rPr lang="en-ID" sz="2000" i="1" dirty="0"/>
              <a:t>incomplete crowding out</a:t>
            </a:r>
            <a:r>
              <a:rPr lang="en-ID" sz="2000" dirty="0"/>
              <a:t>) </a:t>
            </a:r>
            <a:r>
              <a:rPr lang="en-ID" sz="2000" dirty="0" err="1"/>
              <a:t>ketika</a:t>
            </a:r>
            <a:r>
              <a:rPr lang="en-ID" sz="2000" dirty="0"/>
              <a:t> </a:t>
            </a:r>
            <a:r>
              <a:rPr lang="en-ID" sz="2000" dirty="0" err="1"/>
              <a:t>pemerintah</a:t>
            </a:r>
            <a:r>
              <a:rPr lang="en-ID" sz="2000" dirty="0"/>
              <a:t> </a:t>
            </a:r>
            <a:r>
              <a:rPr lang="en-ID" sz="2000" dirty="0" err="1"/>
              <a:t>meningkatkan</a:t>
            </a:r>
            <a:r>
              <a:rPr lang="en-ID" sz="2000" dirty="0"/>
              <a:t> </a:t>
            </a:r>
            <a:r>
              <a:rPr lang="en-ID" sz="2000" dirty="0" err="1"/>
              <a:t>donasi</a:t>
            </a:r>
            <a:r>
              <a:rPr lang="en-ID" sz="2000" dirty="0"/>
              <a:t> </a:t>
            </a:r>
            <a:r>
              <a:rPr lang="en-ID" sz="2000" dirty="0" err="1"/>
              <a:t>publik</a:t>
            </a:r>
            <a:r>
              <a:rPr lang="en-ID" sz="2000" dirty="0"/>
              <a:t>. </a:t>
            </a:r>
          </a:p>
          <a:p>
            <a:pPr marL="0" indent="0">
              <a:buNone/>
            </a:pPr>
            <a:endParaRPr lang="en-ID" sz="1200" dirty="0"/>
          </a:p>
          <a:p>
            <a:pPr marL="0" lvl="0" indent="0">
              <a:buNone/>
            </a:pPr>
            <a:endParaRPr lang="en-ID" sz="1800" dirty="0"/>
          </a:p>
        </p:txBody>
      </p:sp>
    </p:spTree>
    <p:extLst>
      <p:ext uri="{BB962C8B-B14F-4D97-AF65-F5344CB8AC3E}">
        <p14:creationId xmlns:p14="http://schemas.microsoft.com/office/powerpoint/2010/main" val="4167475665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8028AED-451B-73D2-E597-C7EBF48F08F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3736DFE-D704-C788-5EB6-3529B42E11A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66800" y="642595"/>
            <a:ext cx="10058400" cy="481356"/>
          </a:xfrm>
        </p:spPr>
        <p:txBody>
          <a:bodyPr>
            <a:noAutofit/>
          </a:bodyPr>
          <a:lstStyle/>
          <a:p>
            <a:br>
              <a:rPr lang="en-ID" b="1" dirty="0"/>
            </a:br>
            <a:br>
              <a:rPr lang="en-ID" b="1" dirty="0"/>
            </a:br>
            <a:r>
              <a:rPr lang="en-ID" sz="2800" b="1" dirty="0"/>
              <a:t>Time Preference</a:t>
            </a:r>
            <a:r>
              <a:rPr lang="en-ID" sz="2800" i="1" dirty="0"/>
              <a:t>(Preferensi Waktu)</a:t>
            </a:r>
            <a:br>
              <a:rPr lang="en-ID" dirty="0"/>
            </a:br>
            <a:br>
              <a:rPr lang="en-ID" dirty="0"/>
            </a:br>
            <a:endParaRPr lang="en-ID" sz="2800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7485705-DA65-D273-22E4-470C34A0B0AB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066800" y="1524000"/>
            <a:ext cx="10172700" cy="4685919"/>
          </a:xfrm>
        </p:spPr>
        <p:txBody>
          <a:bodyPr>
            <a:normAutofit/>
          </a:bodyPr>
          <a:lstStyle/>
          <a:p>
            <a:pPr lvl="0"/>
            <a:r>
              <a:rPr lang="en-ID" sz="1700" b="1" dirty="0" err="1"/>
              <a:t>Alokasi</a:t>
            </a:r>
            <a:r>
              <a:rPr lang="en-ID" sz="1700" b="1" dirty="0"/>
              <a:t> Intertemporal:</a:t>
            </a:r>
            <a:r>
              <a:rPr lang="en-ID" sz="1700" dirty="0"/>
              <a:t> </a:t>
            </a:r>
            <a:r>
              <a:rPr lang="en-ID" sz="1700" dirty="0" err="1"/>
              <a:t>Preferensi</a:t>
            </a:r>
            <a:r>
              <a:rPr lang="en-ID" sz="1700" dirty="0"/>
              <a:t> </a:t>
            </a:r>
            <a:r>
              <a:rPr lang="en-ID" sz="1700" dirty="0" err="1"/>
              <a:t>waktu</a:t>
            </a:r>
            <a:r>
              <a:rPr lang="en-ID" sz="1700" dirty="0"/>
              <a:t> </a:t>
            </a:r>
            <a:r>
              <a:rPr lang="en-ID" sz="1700" dirty="0" err="1"/>
              <a:t>menggambarkan</a:t>
            </a:r>
            <a:r>
              <a:rPr lang="en-ID" sz="1700" dirty="0"/>
              <a:t> </a:t>
            </a:r>
            <a:r>
              <a:rPr lang="en-ID" sz="1700" dirty="0" err="1"/>
              <a:t>bagaimana</a:t>
            </a:r>
            <a:r>
              <a:rPr lang="en-ID" sz="1700" dirty="0"/>
              <a:t> </a:t>
            </a:r>
            <a:r>
              <a:rPr lang="en-ID" sz="1700" dirty="0" err="1"/>
              <a:t>individu</a:t>
            </a:r>
            <a:r>
              <a:rPr lang="en-ID" sz="1700" dirty="0"/>
              <a:t> </a:t>
            </a:r>
            <a:r>
              <a:rPr lang="en-ID" sz="1700" dirty="0" err="1"/>
              <a:t>menilai</a:t>
            </a:r>
            <a:r>
              <a:rPr lang="en-ID" sz="1700" dirty="0"/>
              <a:t> </a:t>
            </a:r>
            <a:r>
              <a:rPr lang="en-ID" sz="1700" dirty="0" err="1"/>
              <a:t>alokasi</a:t>
            </a:r>
            <a:r>
              <a:rPr lang="en-ID" sz="1700" dirty="0"/>
              <a:t> </a:t>
            </a:r>
            <a:r>
              <a:rPr lang="en-ID" sz="1700" dirty="0" err="1"/>
              <a:t>konsumsi</a:t>
            </a:r>
            <a:r>
              <a:rPr lang="en-ID" sz="1700" dirty="0"/>
              <a:t> </a:t>
            </a:r>
            <a:r>
              <a:rPr lang="en-ID" sz="1700" dirty="0" err="1"/>
              <a:t>atau</a:t>
            </a:r>
            <a:r>
              <a:rPr lang="en-ID" sz="1700" dirty="0"/>
              <a:t> </a:t>
            </a:r>
            <a:r>
              <a:rPr lang="en-ID" sz="1700" dirty="0" err="1"/>
              <a:t>sumber</a:t>
            </a:r>
            <a:r>
              <a:rPr lang="en-ID" sz="1700" dirty="0"/>
              <a:t> </a:t>
            </a:r>
            <a:r>
              <a:rPr lang="en-ID" sz="1700" dirty="0" err="1"/>
              <a:t>daya</a:t>
            </a:r>
            <a:r>
              <a:rPr lang="en-ID" sz="1700" dirty="0"/>
              <a:t> pada masa </a:t>
            </a:r>
            <a:r>
              <a:rPr lang="en-ID" sz="1700" dirty="0" err="1"/>
              <a:t>sekarang</a:t>
            </a:r>
            <a:r>
              <a:rPr lang="en-ID" sz="1700" dirty="0"/>
              <a:t> </a:t>
            </a:r>
            <a:r>
              <a:rPr lang="en-ID" sz="1700" dirty="0" err="1"/>
              <a:t>dibandingkan</a:t>
            </a:r>
            <a:r>
              <a:rPr lang="en-ID" sz="1700" dirty="0"/>
              <a:t> masa </a:t>
            </a:r>
            <a:r>
              <a:rPr lang="en-ID" sz="1700" dirty="0" err="1"/>
              <a:t>depan</a:t>
            </a:r>
            <a:r>
              <a:rPr lang="en-ID" sz="1700" dirty="0"/>
              <a:t> (</a:t>
            </a:r>
            <a:r>
              <a:rPr lang="en-ID" sz="1700" i="1" dirty="0"/>
              <a:t>delayed gratification</a:t>
            </a:r>
            <a:r>
              <a:rPr lang="en-ID" sz="1700" dirty="0"/>
              <a:t>). </a:t>
            </a:r>
          </a:p>
          <a:p>
            <a:pPr lvl="0"/>
            <a:r>
              <a:rPr lang="en-ID" sz="1700" b="1" dirty="0"/>
              <a:t>Tingkat </a:t>
            </a:r>
            <a:r>
              <a:rPr lang="en-ID" sz="1700" b="1" dirty="0" err="1"/>
              <a:t>Diskonto</a:t>
            </a:r>
            <a:r>
              <a:rPr lang="en-ID" sz="1700" b="1" dirty="0"/>
              <a:t> </a:t>
            </a:r>
            <a:r>
              <a:rPr lang="en-ID" sz="1700" b="1" dirty="0" err="1"/>
              <a:t>Subjektif</a:t>
            </a:r>
            <a:r>
              <a:rPr lang="en-ID" sz="1700" b="1" dirty="0"/>
              <a:t> (</a:t>
            </a:r>
            <a:r>
              <a:rPr lang="en-ID" sz="1700" b="1" i="1" dirty="0"/>
              <a:t>Implicit Discount Rate</a:t>
            </a:r>
            <a:r>
              <a:rPr lang="en-ID" sz="1700" b="1" dirty="0"/>
              <a:t>):</a:t>
            </a:r>
            <a:r>
              <a:rPr lang="en-ID" sz="1700" dirty="0"/>
              <a:t> </a:t>
            </a:r>
            <a:r>
              <a:rPr lang="en-ID" sz="1700" dirty="0" err="1"/>
              <a:t>Diukur</a:t>
            </a:r>
            <a:r>
              <a:rPr lang="en-ID" sz="1700" dirty="0"/>
              <a:t> </a:t>
            </a:r>
            <a:r>
              <a:rPr lang="en-ID" sz="1700" dirty="0" err="1"/>
              <a:t>dengan</a:t>
            </a:r>
            <a:r>
              <a:rPr lang="en-ID" sz="1700" dirty="0"/>
              <a:t> </a:t>
            </a:r>
            <a:r>
              <a:rPr lang="en-ID" sz="1700" dirty="0" err="1"/>
              <a:t>menanyakan</a:t>
            </a:r>
            <a:r>
              <a:rPr lang="en-ID" sz="1700" dirty="0"/>
              <a:t> </a:t>
            </a:r>
            <a:r>
              <a:rPr lang="en-ID" sz="1700" dirty="0" err="1"/>
              <a:t>berapa</a:t>
            </a:r>
            <a:r>
              <a:rPr lang="en-ID" sz="1700" dirty="0"/>
              <a:t> </a:t>
            </a:r>
            <a:r>
              <a:rPr lang="en-ID" sz="1700" dirty="0" err="1"/>
              <a:t>jumlah</a:t>
            </a:r>
            <a:r>
              <a:rPr lang="en-ID" sz="1700" dirty="0"/>
              <a:t> uang di masa </a:t>
            </a:r>
            <a:r>
              <a:rPr lang="en-ID" sz="1700" dirty="0" err="1"/>
              <a:t>depan</a:t>
            </a:r>
            <a:r>
              <a:rPr lang="en-ID" sz="1700" dirty="0"/>
              <a:t> yang </a:t>
            </a:r>
            <a:r>
              <a:rPr lang="en-ID" sz="1700" dirty="0" err="1"/>
              <a:t>setara</a:t>
            </a:r>
            <a:r>
              <a:rPr lang="en-ID" sz="1700" dirty="0"/>
              <a:t> </a:t>
            </a:r>
            <a:r>
              <a:rPr lang="en-ID" sz="1700" dirty="0" err="1"/>
              <a:t>dengan</a:t>
            </a:r>
            <a:r>
              <a:rPr lang="en-ID" sz="1700" dirty="0"/>
              <a:t> </a:t>
            </a:r>
            <a:r>
              <a:rPr lang="en-ID" sz="1700" dirty="0" err="1"/>
              <a:t>sejumlah</a:t>
            </a:r>
            <a:r>
              <a:rPr lang="en-ID" sz="1700" dirty="0"/>
              <a:t> uang </a:t>
            </a:r>
            <a:r>
              <a:rPr lang="en-ID" sz="1700" dirty="0" err="1"/>
              <a:t>saat</a:t>
            </a:r>
            <a:r>
              <a:rPr lang="en-ID" sz="1700" dirty="0"/>
              <a:t> </a:t>
            </a:r>
            <a:r>
              <a:rPr lang="en-ID" sz="1700" dirty="0" err="1"/>
              <a:t>ini</a:t>
            </a:r>
            <a:r>
              <a:rPr lang="en-ID" sz="1700" dirty="0"/>
              <a:t>. </a:t>
            </a:r>
          </a:p>
          <a:p>
            <a:pPr lvl="0"/>
            <a:r>
              <a:rPr lang="en-ID" sz="1700" b="1" dirty="0" err="1"/>
              <a:t>Temuan</a:t>
            </a:r>
            <a:r>
              <a:rPr lang="en-ID" sz="1700" b="1" dirty="0"/>
              <a:t> </a:t>
            </a:r>
            <a:r>
              <a:rPr lang="en-ID" sz="1700" b="1" dirty="0" err="1"/>
              <a:t>Empiris</a:t>
            </a:r>
            <a:br>
              <a:rPr lang="en-ID" sz="1700" dirty="0"/>
            </a:br>
            <a:r>
              <a:rPr lang="en-ID" sz="1700" dirty="0"/>
              <a:t>Tingkat </a:t>
            </a:r>
            <a:r>
              <a:rPr lang="en-ID" sz="1700" dirty="0" err="1"/>
              <a:t>diskonto</a:t>
            </a:r>
            <a:r>
              <a:rPr lang="en-ID" sz="1700" dirty="0"/>
              <a:t> </a:t>
            </a:r>
            <a:r>
              <a:rPr lang="en-ID" sz="1700" dirty="0" err="1"/>
              <a:t>subjektif</a:t>
            </a:r>
            <a:r>
              <a:rPr lang="en-ID" sz="1700" dirty="0"/>
              <a:t> </a:t>
            </a:r>
            <a:r>
              <a:rPr lang="en-ID" sz="1700" dirty="0" err="1"/>
              <a:t>cenderung</a:t>
            </a:r>
            <a:r>
              <a:rPr lang="en-ID" sz="1700" dirty="0"/>
              <a:t> </a:t>
            </a:r>
            <a:r>
              <a:rPr lang="en-ID" sz="1700" b="1" dirty="0" err="1"/>
              <a:t>menurun</a:t>
            </a:r>
            <a:r>
              <a:rPr lang="en-ID" sz="1700" dirty="0"/>
              <a:t> </a:t>
            </a:r>
            <a:r>
              <a:rPr lang="en-ID" sz="1700" dirty="0" err="1"/>
              <a:t>seiring</a:t>
            </a:r>
            <a:r>
              <a:rPr lang="en-ID" sz="1700" dirty="0"/>
              <a:t> </a:t>
            </a:r>
            <a:r>
              <a:rPr lang="en-ID" sz="1700" dirty="0" err="1"/>
              <a:t>bertambahnya</a:t>
            </a:r>
            <a:r>
              <a:rPr lang="en-ID" sz="1700" dirty="0"/>
              <a:t> </a:t>
            </a:r>
            <a:r>
              <a:rPr lang="en-ID" sz="1700" dirty="0" err="1"/>
              <a:t>jumlah</a:t>
            </a:r>
            <a:r>
              <a:rPr lang="en-ID" sz="1700" dirty="0"/>
              <a:t> uang dan </a:t>
            </a:r>
            <a:r>
              <a:rPr lang="en-ID" sz="1700" dirty="0" err="1"/>
              <a:t>semakin</a:t>
            </a:r>
            <a:r>
              <a:rPr lang="en-ID" sz="1700" dirty="0"/>
              <a:t> </a:t>
            </a:r>
            <a:r>
              <a:rPr lang="en-ID" sz="1700" dirty="0" err="1"/>
              <a:t>panjangnya</a:t>
            </a:r>
            <a:r>
              <a:rPr lang="en-ID" sz="1700" dirty="0"/>
              <a:t> </a:t>
            </a:r>
            <a:r>
              <a:rPr lang="en-ID" sz="1700" dirty="0" err="1"/>
              <a:t>periode</a:t>
            </a:r>
            <a:r>
              <a:rPr lang="en-ID" sz="1700" dirty="0"/>
              <a:t> </a:t>
            </a:r>
            <a:r>
              <a:rPr lang="en-ID" sz="1700" dirty="0" err="1"/>
              <a:t>waktu</a:t>
            </a:r>
            <a:r>
              <a:rPr lang="en-ID" sz="1700" dirty="0"/>
              <a:t> yang </a:t>
            </a:r>
            <a:r>
              <a:rPr lang="en-ID" sz="1700" dirty="0" err="1"/>
              <a:t>ditanyakan</a:t>
            </a:r>
            <a:r>
              <a:rPr lang="en-ID" sz="1700" dirty="0"/>
              <a:t>. </a:t>
            </a:r>
          </a:p>
          <a:p>
            <a:pPr lvl="1"/>
            <a:r>
              <a:rPr lang="en-ID" sz="1700" b="1" dirty="0" err="1"/>
              <a:t>Hubungan</a:t>
            </a:r>
            <a:r>
              <a:rPr lang="en-ID" sz="1700" b="1" dirty="0"/>
              <a:t> </a:t>
            </a:r>
            <a:r>
              <a:rPr lang="en-ID" sz="1700" b="1" dirty="0" err="1"/>
              <a:t>dengan</a:t>
            </a:r>
            <a:r>
              <a:rPr lang="en-ID" sz="1700" b="1" dirty="0"/>
              <a:t> </a:t>
            </a:r>
            <a:r>
              <a:rPr lang="en-ID" sz="1700" b="1" dirty="0" err="1"/>
              <a:t>Pendapatan</a:t>
            </a:r>
            <a:r>
              <a:rPr lang="en-ID" sz="1700" b="1" dirty="0"/>
              <a:t>:</a:t>
            </a:r>
            <a:r>
              <a:rPr lang="en-ID" sz="1700" dirty="0"/>
              <a:t> </a:t>
            </a:r>
            <a:r>
              <a:rPr lang="en-ID" sz="1700" dirty="0" err="1"/>
              <a:t>Individu</a:t>
            </a:r>
            <a:r>
              <a:rPr lang="en-ID" sz="1700" dirty="0"/>
              <a:t> </a:t>
            </a:r>
            <a:r>
              <a:rPr lang="en-ID" sz="1700" dirty="0" err="1"/>
              <a:t>berpendapatan</a:t>
            </a:r>
            <a:r>
              <a:rPr lang="en-ID" sz="1700" dirty="0"/>
              <a:t> </a:t>
            </a:r>
            <a:r>
              <a:rPr lang="en-ID" sz="1700" dirty="0" err="1"/>
              <a:t>rendah</a:t>
            </a:r>
            <a:r>
              <a:rPr lang="en-ID" sz="1700" dirty="0"/>
              <a:t> </a:t>
            </a:r>
            <a:r>
              <a:rPr lang="en-ID" sz="1700" dirty="0" err="1"/>
              <a:t>memiliki</a:t>
            </a:r>
            <a:r>
              <a:rPr lang="en-ID" sz="1700" dirty="0"/>
              <a:t> </a:t>
            </a:r>
            <a:r>
              <a:rPr lang="en-ID" sz="1700" i="1" dirty="0"/>
              <a:t>subjective discount rate</a:t>
            </a:r>
            <a:r>
              <a:rPr lang="en-ID" sz="1700" dirty="0"/>
              <a:t> yang sangat </a:t>
            </a:r>
            <a:r>
              <a:rPr lang="en-ID" sz="1700" dirty="0" err="1"/>
              <a:t>tinggi</a:t>
            </a:r>
            <a:r>
              <a:rPr lang="en-ID" sz="1700" dirty="0"/>
              <a:t> (sangat </a:t>
            </a:r>
            <a:r>
              <a:rPr lang="en-ID" sz="1700" dirty="0" err="1"/>
              <a:t>tidak</a:t>
            </a:r>
            <a:r>
              <a:rPr lang="en-ID" sz="1700" dirty="0"/>
              <a:t> </a:t>
            </a:r>
            <a:r>
              <a:rPr lang="en-ID" sz="1700" dirty="0" err="1"/>
              <a:t>sabar</a:t>
            </a:r>
            <a:r>
              <a:rPr lang="en-ID" sz="1700" dirty="0"/>
              <a:t>/</a:t>
            </a:r>
            <a:r>
              <a:rPr lang="en-ID" sz="1700" dirty="0" err="1"/>
              <a:t>fokus</a:t>
            </a:r>
            <a:r>
              <a:rPr lang="en-ID" sz="1700" dirty="0"/>
              <a:t> pada masa </a:t>
            </a:r>
            <a:r>
              <a:rPr lang="en-ID" sz="1700" dirty="0" err="1"/>
              <a:t>kini</a:t>
            </a:r>
            <a:r>
              <a:rPr lang="en-ID" sz="1700" dirty="0"/>
              <a:t>). Hal </a:t>
            </a:r>
            <a:r>
              <a:rPr lang="en-ID" sz="1700" dirty="0" err="1"/>
              <a:t>ini</a:t>
            </a:r>
            <a:r>
              <a:rPr lang="en-ID" sz="1700" dirty="0"/>
              <a:t> </a:t>
            </a:r>
            <a:r>
              <a:rPr lang="en-ID" sz="1700" dirty="0" err="1"/>
              <a:t>disebabkan</a:t>
            </a:r>
            <a:r>
              <a:rPr lang="en-ID" sz="1700" dirty="0"/>
              <a:t> oleh </a:t>
            </a:r>
            <a:r>
              <a:rPr lang="en-ID" sz="1700" dirty="0" err="1"/>
              <a:t>kebutuhan</a:t>
            </a:r>
            <a:r>
              <a:rPr lang="en-ID" sz="1700" dirty="0"/>
              <a:t> </a:t>
            </a:r>
            <a:r>
              <a:rPr lang="en-ID" sz="1700" dirty="0" err="1"/>
              <a:t>mendesak</a:t>
            </a:r>
            <a:r>
              <a:rPr lang="en-ID" sz="1700" dirty="0"/>
              <a:t> </a:t>
            </a:r>
            <a:r>
              <a:rPr lang="en-ID" sz="1700" dirty="0" err="1"/>
              <a:t>saat</a:t>
            </a:r>
            <a:r>
              <a:rPr lang="en-ID" sz="1700" dirty="0"/>
              <a:t> </a:t>
            </a:r>
            <a:r>
              <a:rPr lang="en-ID" sz="1700" dirty="0" err="1"/>
              <a:t>ini</a:t>
            </a:r>
            <a:r>
              <a:rPr lang="en-ID" sz="1700" dirty="0"/>
              <a:t> </a:t>
            </a:r>
            <a:r>
              <a:rPr lang="en-ID" sz="1700" dirty="0" err="1"/>
              <a:t>serta</a:t>
            </a:r>
            <a:r>
              <a:rPr lang="en-ID" sz="1700" dirty="0"/>
              <a:t> </a:t>
            </a:r>
            <a:r>
              <a:rPr lang="en-ID" sz="1700" dirty="0" err="1"/>
              <a:t>kurangnya</a:t>
            </a:r>
            <a:r>
              <a:rPr lang="en-ID" sz="1700" dirty="0"/>
              <a:t> </a:t>
            </a:r>
            <a:r>
              <a:rPr lang="en-ID" sz="1700" dirty="0" err="1"/>
              <a:t>kontrol</a:t>
            </a:r>
            <a:r>
              <a:rPr lang="en-ID" sz="1700" dirty="0"/>
              <a:t> </a:t>
            </a:r>
            <a:r>
              <a:rPr lang="en-ID" sz="1700" dirty="0" err="1"/>
              <a:t>diri</a:t>
            </a:r>
            <a:r>
              <a:rPr lang="en-ID" sz="1700" dirty="0"/>
              <a:t> </a:t>
            </a:r>
            <a:r>
              <a:rPr lang="en-ID" sz="1700" dirty="0" err="1"/>
              <a:t>atau</a:t>
            </a:r>
            <a:r>
              <a:rPr lang="en-ID" sz="1700" dirty="0"/>
              <a:t> </a:t>
            </a:r>
            <a:r>
              <a:rPr lang="en-ID" sz="1700" dirty="0" err="1"/>
              <a:t>perencanaan</a:t>
            </a:r>
            <a:r>
              <a:rPr lang="en-ID" sz="1700" dirty="0"/>
              <a:t> masa </a:t>
            </a:r>
            <a:r>
              <a:rPr lang="en-ID" sz="1700" dirty="0" err="1"/>
              <a:t>depan</a:t>
            </a:r>
            <a:r>
              <a:rPr lang="en-ID" sz="1700" dirty="0"/>
              <a:t>. </a:t>
            </a:r>
          </a:p>
          <a:p>
            <a:pPr lvl="1"/>
            <a:r>
              <a:rPr lang="en-ID" sz="1700" b="1" dirty="0" err="1"/>
              <a:t>Aplikasi</a:t>
            </a:r>
            <a:r>
              <a:rPr lang="en-ID" sz="1700" b="1" dirty="0"/>
              <a:t> Ekonomi:</a:t>
            </a:r>
            <a:r>
              <a:rPr lang="en-ID" sz="1700" dirty="0"/>
              <a:t> </a:t>
            </a:r>
            <a:r>
              <a:rPr lang="en-ID" sz="1700" dirty="0" err="1"/>
              <a:t>Menjelaskan</a:t>
            </a:r>
            <a:r>
              <a:rPr lang="en-ID" sz="1700" dirty="0"/>
              <a:t> </a:t>
            </a:r>
            <a:r>
              <a:rPr lang="en-ID" sz="1700" dirty="0" err="1"/>
              <a:t>keputusan</a:t>
            </a:r>
            <a:r>
              <a:rPr lang="en-ID" sz="1700" dirty="0"/>
              <a:t> </a:t>
            </a:r>
            <a:r>
              <a:rPr lang="en-ID" sz="1700" dirty="0" err="1"/>
              <a:t>penggantian</a:t>
            </a:r>
            <a:r>
              <a:rPr lang="en-ID" sz="1700" dirty="0"/>
              <a:t> </a:t>
            </a:r>
            <a:r>
              <a:rPr lang="en-ID" sz="1700" dirty="0" err="1"/>
              <a:t>barang</a:t>
            </a:r>
            <a:r>
              <a:rPr lang="en-ID" sz="1700" dirty="0"/>
              <a:t> </a:t>
            </a:r>
            <a:r>
              <a:rPr lang="en-ID" sz="1700" dirty="0" err="1"/>
              <a:t>tahan</a:t>
            </a:r>
            <a:r>
              <a:rPr lang="en-ID" sz="1700" dirty="0"/>
              <a:t> lama (</a:t>
            </a:r>
            <a:r>
              <a:rPr lang="en-ID" sz="1700" dirty="0" err="1"/>
              <a:t>seperti</a:t>
            </a:r>
            <a:r>
              <a:rPr lang="en-ID" sz="1700" dirty="0"/>
              <a:t> AC </a:t>
            </a:r>
            <a:r>
              <a:rPr lang="en-ID" sz="1700" dirty="0" err="1"/>
              <a:t>atau</a:t>
            </a:r>
            <a:r>
              <a:rPr lang="en-ID" sz="1700" dirty="0"/>
              <a:t> </a:t>
            </a:r>
            <a:r>
              <a:rPr lang="en-ID" sz="1700" dirty="0" err="1"/>
              <a:t>mesin</a:t>
            </a:r>
            <a:r>
              <a:rPr lang="en-ID" sz="1700" dirty="0"/>
              <a:t> </a:t>
            </a:r>
            <a:r>
              <a:rPr lang="en-ID" sz="1700" dirty="0" err="1"/>
              <a:t>cuci</a:t>
            </a:r>
            <a:r>
              <a:rPr lang="en-ID" sz="1700" dirty="0"/>
              <a:t>), </a:t>
            </a:r>
            <a:r>
              <a:rPr lang="en-ID" sz="1700" dirty="0" err="1"/>
              <a:t>pola</a:t>
            </a:r>
            <a:r>
              <a:rPr lang="en-ID" sz="1700" dirty="0"/>
              <a:t> </a:t>
            </a:r>
            <a:r>
              <a:rPr lang="en-ID" sz="1700" dirty="0" err="1"/>
              <a:t>tabungan</a:t>
            </a:r>
            <a:r>
              <a:rPr lang="en-ID" sz="1700" dirty="0"/>
              <a:t> </a:t>
            </a:r>
            <a:r>
              <a:rPr lang="en-ID" sz="1700" dirty="0" err="1"/>
              <a:t>keluarga</a:t>
            </a:r>
            <a:r>
              <a:rPr lang="en-ID" sz="1700" dirty="0"/>
              <a:t>, </a:t>
            </a:r>
            <a:r>
              <a:rPr lang="en-ID" sz="1700" dirty="0" err="1"/>
              <a:t>serta</a:t>
            </a:r>
            <a:r>
              <a:rPr lang="en-ID" sz="1700" dirty="0"/>
              <a:t> </a:t>
            </a:r>
            <a:r>
              <a:rPr lang="en-ID" sz="1700" dirty="0" err="1"/>
              <a:t>investasi</a:t>
            </a:r>
            <a:r>
              <a:rPr lang="en-ID" sz="1700" dirty="0"/>
              <a:t> </a:t>
            </a:r>
            <a:r>
              <a:rPr lang="en-ID" sz="1700" dirty="0" err="1"/>
              <a:t>perilaku</a:t>
            </a:r>
            <a:r>
              <a:rPr lang="en-ID" sz="1700" dirty="0"/>
              <a:t> </a:t>
            </a:r>
            <a:r>
              <a:rPr lang="en-ID" sz="1700" dirty="0" err="1"/>
              <a:t>kesehatan</a:t>
            </a:r>
            <a:r>
              <a:rPr lang="en-ID" sz="1700" dirty="0"/>
              <a:t> </a:t>
            </a:r>
            <a:r>
              <a:rPr lang="en-ID" sz="1700" dirty="0" err="1"/>
              <a:t>jangka</a:t>
            </a:r>
            <a:r>
              <a:rPr lang="en-ID" sz="1700" dirty="0"/>
              <a:t> </a:t>
            </a:r>
            <a:r>
              <a:rPr lang="en-ID" sz="1700" dirty="0" err="1"/>
              <a:t>panjang</a:t>
            </a:r>
            <a:r>
              <a:rPr lang="en-ID" sz="1700" dirty="0"/>
              <a:t> (</a:t>
            </a:r>
            <a:r>
              <a:rPr lang="en-ID" sz="1700" dirty="0" err="1"/>
              <a:t>seperti</a:t>
            </a:r>
            <a:r>
              <a:rPr lang="en-ID" sz="1700" dirty="0"/>
              <a:t> </a:t>
            </a:r>
            <a:r>
              <a:rPr lang="en-ID" sz="1700" dirty="0" err="1"/>
              <a:t>merokok</a:t>
            </a:r>
            <a:r>
              <a:rPr lang="en-ID" sz="1700" dirty="0"/>
              <a:t> dan </a:t>
            </a:r>
            <a:r>
              <a:rPr lang="en-ID" sz="1700" dirty="0" err="1"/>
              <a:t>olahraga</a:t>
            </a:r>
            <a:r>
              <a:rPr lang="en-ID" sz="1700" dirty="0"/>
              <a:t>). </a:t>
            </a:r>
          </a:p>
          <a:p>
            <a:pPr marL="0" indent="0">
              <a:buNone/>
            </a:pPr>
            <a:endParaRPr lang="en-ID" sz="1200" dirty="0"/>
          </a:p>
          <a:p>
            <a:pPr marL="0" lvl="0" indent="0">
              <a:buNone/>
            </a:pPr>
            <a:endParaRPr lang="en-ID" sz="1800" dirty="0"/>
          </a:p>
        </p:txBody>
      </p:sp>
    </p:spTree>
    <p:extLst>
      <p:ext uri="{BB962C8B-B14F-4D97-AF65-F5344CB8AC3E}">
        <p14:creationId xmlns:p14="http://schemas.microsoft.com/office/powerpoint/2010/main" val="4072295017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412F971-EE14-3E20-60ED-4B1D7E1CC97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8374269-D752-4636-1387-0D215266B31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66800" y="642595"/>
            <a:ext cx="10058400" cy="481356"/>
          </a:xfrm>
        </p:spPr>
        <p:txBody>
          <a:bodyPr>
            <a:noAutofit/>
          </a:bodyPr>
          <a:lstStyle/>
          <a:p>
            <a:br>
              <a:rPr lang="en-ID" b="1" dirty="0"/>
            </a:br>
            <a:br>
              <a:rPr lang="en-ID" b="1" dirty="0"/>
            </a:br>
            <a:br>
              <a:rPr lang="en-ID" b="1" dirty="0"/>
            </a:br>
            <a:r>
              <a:rPr lang="en-ID" sz="2800" b="1" dirty="0"/>
              <a:t>Cognitive Style </a:t>
            </a:r>
            <a:r>
              <a:rPr lang="en-ID" sz="2800" i="1" dirty="0"/>
              <a:t>(Gaya </a:t>
            </a:r>
            <a:r>
              <a:rPr lang="en-ID" sz="2800" i="1" dirty="0" err="1"/>
              <a:t>Kognitif</a:t>
            </a:r>
            <a:r>
              <a:rPr lang="en-ID" sz="2800" i="1" dirty="0"/>
              <a:t>)</a:t>
            </a:r>
            <a:br>
              <a:rPr lang="en-ID" dirty="0"/>
            </a:br>
            <a:br>
              <a:rPr lang="en-ID" dirty="0"/>
            </a:br>
            <a:br>
              <a:rPr lang="en-ID" dirty="0"/>
            </a:br>
            <a:endParaRPr lang="en-ID" sz="2800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7A454755-110C-8A0C-CC87-0FC207654B1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066800" y="1524000"/>
            <a:ext cx="10172700" cy="4685919"/>
          </a:xfrm>
        </p:spPr>
        <p:txBody>
          <a:bodyPr>
            <a:normAutofit lnSpcReduction="10000"/>
          </a:bodyPr>
          <a:lstStyle/>
          <a:p>
            <a:pPr lvl="0"/>
            <a:r>
              <a:rPr lang="en-ID" sz="1700" b="1" dirty="0" err="1"/>
              <a:t>Diferensiasi</a:t>
            </a:r>
            <a:r>
              <a:rPr lang="en-ID" sz="1700" b="1" dirty="0"/>
              <a:t> </a:t>
            </a:r>
            <a:r>
              <a:rPr lang="en-ID" sz="1700" b="1" dirty="0" err="1"/>
              <a:t>Kognitif</a:t>
            </a:r>
            <a:r>
              <a:rPr lang="en-ID" sz="1700" b="1" dirty="0"/>
              <a:t>:</a:t>
            </a:r>
            <a:r>
              <a:rPr lang="en-ID" sz="1700" dirty="0"/>
              <a:t> </a:t>
            </a:r>
            <a:r>
              <a:rPr lang="en-ID" sz="1700" dirty="0" err="1"/>
              <a:t>Mengacu</a:t>
            </a:r>
            <a:r>
              <a:rPr lang="en-ID" sz="1700" dirty="0"/>
              <a:t> pada </a:t>
            </a:r>
            <a:r>
              <a:rPr lang="en-ID" sz="1700" dirty="0" err="1"/>
              <a:t>cara</a:t>
            </a:r>
            <a:r>
              <a:rPr lang="en-ID" sz="1700" dirty="0"/>
              <a:t> </a:t>
            </a:r>
            <a:r>
              <a:rPr lang="en-ID" sz="1700" dirty="0" err="1"/>
              <a:t>khas</a:t>
            </a:r>
            <a:r>
              <a:rPr lang="en-ID" sz="1700" dirty="0"/>
              <a:t> </a:t>
            </a:r>
            <a:r>
              <a:rPr lang="en-ID" sz="1700" dirty="0" err="1"/>
              <a:t>individu</a:t>
            </a:r>
            <a:r>
              <a:rPr lang="en-ID" sz="1700" dirty="0"/>
              <a:t> </a:t>
            </a:r>
            <a:r>
              <a:rPr lang="en-ID" sz="1700" dirty="0" err="1"/>
              <a:t>memproses</a:t>
            </a:r>
            <a:r>
              <a:rPr lang="en-ID" sz="1700" dirty="0"/>
              <a:t> </a:t>
            </a:r>
            <a:r>
              <a:rPr lang="en-ID" sz="1700" dirty="0" err="1"/>
              <a:t>informasi</a:t>
            </a:r>
            <a:r>
              <a:rPr lang="en-ID" sz="1700" dirty="0"/>
              <a:t>, </a:t>
            </a:r>
            <a:r>
              <a:rPr lang="en-ID" sz="1700" dirty="0" err="1"/>
              <a:t>membedakan</a:t>
            </a:r>
            <a:r>
              <a:rPr lang="en-ID" sz="1700" dirty="0"/>
              <a:t> </a:t>
            </a:r>
            <a:r>
              <a:rPr lang="en-ID" sz="1700" dirty="0" err="1"/>
              <a:t>elemen-elemen</a:t>
            </a:r>
            <a:r>
              <a:rPr lang="en-ID" sz="1700" dirty="0"/>
              <a:t> di </a:t>
            </a:r>
            <a:r>
              <a:rPr lang="en-ID" sz="1700" dirty="0" err="1"/>
              <a:t>lingkungan</a:t>
            </a:r>
            <a:r>
              <a:rPr lang="en-ID" sz="1700" dirty="0"/>
              <a:t>, </a:t>
            </a:r>
            <a:r>
              <a:rPr lang="en-ID" sz="1700" dirty="0" err="1"/>
              <a:t>serta</a:t>
            </a:r>
            <a:r>
              <a:rPr lang="en-ID" sz="1700" dirty="0"/>
              <a:t> </a:t>
            </a:r>
            <a:r>
              <a:rPr lang="en-ID" sz="1700" dirty="0" err="1"/>
              <a:t>mengintegrasikannya</a:t>
            </a:r>
            <a:r>
              <a:rPr lang="en-ID" sz="1700" dirty="0"/>
              <a:t> </a:t>
            </a:r>
            <a:r>
              <a:rPr lang="en-ID" sz="1700" dirty="0" err="1"/>
              <a:t>dalam</a:t>
            </a:r>
            <a:r>
              <a:rPr lang="en-ID" sz="1700" dirty="0"/>
              <a:t> </a:t>
            </a:r>
            <a:r>
              <a:rPr lang="en-ID" sz="1700" dirty="0" err="1"/>
              <a:t>pengambilan</a:t>
            </a:r>
            <a:r>
              <a:rPr lang="en-ID" sz="1700" dirty="0"/>
              <a:t> </a:t>
            </a:r>
            <a:r>
              <a:rPr lang="en-ID" sz="1700" dirty="0" err="1"/>
              <a:t>keputusan</a:t>
            </a:r>
            <a:r>
              <a:rPr lang="en-ID" sz="1700" dirty="0"/>
              <a:t>. </a:t>
            </a:r>
          </a:p>
          <a:p>
            <a:pPr lvl="0"/>
            <a:r>
              <a:rPr lang="en-ID" sz="1700" b="1" dirty="0" err="1"/>
              <a:t>Instrumen</a:t>
            </a:r>
            <a:r>
              <a:rPr lang="en-ID" sz="1700" b="1" dirty="0"/>
              <a:t> </a:t>
            </a:r>
            <a:r>
              <a:rPr lang="en-ID" sz="1700" b="1" dirty="0" err="1"/>
              <a:t>Pengukuran</a:t>
            </a:r>
            <a:r>
              <a:rPr lang="en-ID" sz="1700" b="1" dirty="0"/>
              <a:t>:</a:t>
            </a:r>
            <a:br>
              <a:rPr lang="en-ID" sz="1700" dirty="0"/>
            </a:br>
            <a:endParaRPr lang="en-ID" sz="1700" dirty="0"/>
          </a:p>
          <a:p>
            <a:pPr lvl="1"/>
            <a:r>
              <a:rPr lang="en-ID" sz="1700" b="1" dirty="0"/>
              <a:t>Rod and Frame Test (RFT) &amp; Embedded Figure Test (EFT):</a:t>
            </a:r>
            <a:r>
              <a:rPr lang="en-ID" sz="1700" dirty="0"/>
              <a:t> </a:t>
            </a:r>
            <a:r>
              <a:rPr lang="en-ID" sz="1700" dirty="0" err="1"/>
              <a:t>Mengukur</a:t>
            </a:r>
            <a:r>
              <a:rPr lang="en-ID" sz="1700" dirty="0"/>
              <a:t> </a:t>
            </a:r>
            <a:r>
              <a:rPr lang="en-ID" sz="1700" i="1" dirty="0"/>
              <a:t>field-dependence</a:t>
            </a:r>
            <a:r>
              <a:rPr lang="en-ID" sz="1700" dirty="0"/>
              <a:t> (</a:t>
            </a:r>
            <a:r>
              <a:rPr lang="en-ID" sz="1700" dirty="0" err="1"/>
              <a:t>sejauh</a:t>
            </a:r>
            <a:r>
              <a:rPr lang="en-ID" sz="1700" dirty="0"/>
              <a:t> mana </a:t>
            </a:r>
            <a:r>
              <a:rPr lang="en-ID" sz="1700" dirty="0" err="1"/>
              <a:t>penilaian</a:t>
            </a:r>
            <a:r>
              <a:rPr lang="en-ID" sz="1700" dirty="0"/>
              <a:t> </a:t>
            </a:r>
            <a:r>
              <a:rPr lang="en-ID" sz="1700" dirty="0" err="1"/>
              <a:t>seseorang</a:t>
            </a:r>
            <a:r>
              <a:rPr lang="en-ID" sz="1700" dirty="0"/>
              <a:t> </a:t>
            </a:r>
            <a:r>
              <a:rPr lang="en-ID" sz="1700" dirty="0" err="1"/>
              <a:t>terpengaruh</a:t>
            </a:r>
            <a:r>
              <a:rPr lang="en-ID" sz="1700" dirty="0"/>
              <a:t> oleh </a:t>
            </a:r>
            <a:r>
              <a:rPr lang="en-ID" sz="1700" dirty="0" err="1"/>
              <a:t>lingkungan</a:t>
            </a:r>
            <a:r>
              <a:rPr lang="en-ID" sz="1700" dirty="0"/>
              <a:t> </a:t>
            </a:r>
            <a:r>
              <a:rPr lang="en-ID" sz="1700" dirty="0" err="1"/>
              <a:t>sekitarnya</a:t>
            </a:r>
            <a:r>
              <a:rPr lang="en-ID" sz="1700" dirty="0"/>
              <a:t>) versus </a:t>
            </a:r>
            <a:r>
              <a:rPr lang="en-ID" sz="1700" i="1" dirty="0"/>
              <a:t>field-independence</a:t>
            </a:r>
            <a:r>
              <a:rPr lang="en-ID" sz="1700" dirty="0"/>
              <a:t>. </a:t>
            </a:r>
          </a:p>
          <a:p>
            <a:pPr lvl="1"/>
            <a:r>
              <a:rPr lang="en-ID" sz="1700" b="1" dirty="0"/>
              <a:t>Interpersonal Discrimination Test:</a:t>
            </a:r>
            <a:r>
              <a:rPr lang="en-ID" sz="1700" dirty="0"/>
              <a:t> </a:t>
            </a:r>
            <a:r>
              <a:rPr lang="en-ID" sz="1700" dirty="0" err="1"/>
              <a:t>Mengukur</a:t>
            </a:r>
            <a:r>
              <a:rPr lang="en-ID" sz="1700" dirty="0"/>
              <a:t> </a:t>
            </a:r>
            <a:r>
              <a:rPr lang="en-ID" sz="1700" dirty="0" err="1"/>
              <a:t>kompleksitas</a:t>
            </a:r>
            <a:r>
              <a:rPr lang="en-ID" sz="1700" dirty="0"/>
              <a:t> </a:t>
            </a:r>
            <a:r>
              <a:rPr lang="en-ID" sz="1700" dirty="0" err="1"/>
              <a:t>kognitif</a:t>
            </a:r>
            <a:r>
              <a:rPr lang="en-ID" sz="1700" dirty="0"/>
              <a:t> </a:t>
            </a:r>
            <a:r>
              <a:rPr lang="en-ID" sz="1700" dirty="0" err="1"/>
              <a:t>sosial</a:t>
            </a:r>
            <a:r>
              <a:rPr lang="en-ID" sz="1700" dirty="0"/>
              <a:t>. </a:t>
            </a:r>
          </a:p>
          <a:p>
            <a:pPr lvl="0"/>
            <a:r>
              <a:rPr lang="en-ID" sz="1700" b="1" dirty="0" err="1"/>
              <a:t>Relevansi</a:t>
            </a:r>
            <a:r>
              <a:rPr lang="en-ID" sz="1700" b="1" dirty="0"/>
              <a:t> </a:t>
            </a:r>
            <a:r>
              <a:rPr lang="en-ID" sz="1700" b="1" dirty="0" err="1"/>
              <a:t>Perilaku</a:t>
            </a:r>
            <a:r>
              <a:rPr lang="en-ID" sz="1700" b="1" dirty="0"/>
              <a:t> </a:t>
            </a:r>
            <a:r>
              <a:rPr lang="en-ID" sz="1700" b="1" dirty="0" err="1"/>
              <a:t>Konsumen</a:t>
            </a:r>
            <a:r>
              <a:rPr lang="en-ID" sz="1700" b="1" dirty="0"/>
              <a:t>:</a:t>
            </a:r>
            <a:br>
              <a:rPr lang="en-ID" sz="1700" dirty="0"/>
            </a:br>
            <a:endParaRPr lang="en-ID" sz="1700" dirty="0"/>
          </a:p>
          <a:p>
            <a:pPr lvl="1"/>
            <a:r>
              <a:rPr lang="en-ID" sz="1700" dirty="0" err="1"/>
              <a:t>Individu</a:t>
            </a:r>
            <a:r>
              <a:rPr lang="en-ID" sz="1700" dirty="0"/>
              <a:t> </a:t>
            </a:r>
            <a:r>
              <a:rPr lang="en-ID" sz="1700" dirty="0" err="1"/>
              <a:t>dengan</a:t>
            </a:r>
            <a:r>
              <a:rPr lang="en-ID" sz="1700" dirty="0"/>
              <a:t> </a:t>
            </a:r>
            <a:r>
              <a:rPr lang="en-ID" sz="1700" b="1" dirty="0" err="1"/>
              <a:t>kompleksitas</a:t>
            </a:r>
            <a:r>
              <a:rPr lang="en-ID" sz="1700" b="1" dirty="0"/>
              <a:t> </a:t>
            </a:r>
            <a:r>
              <a:rPr lang="en-ID" sz="1700" b="1" dirty="0" err="1"/>
              <a:t>kognitif</a:t>
            </a:r>
            <a:r>
              <a:rPr lang="en-ID" sz="1700" b="1" dirty="0"/>
              <a:t> </a:t>
            </a:r>
            <a:r>
              <a:rPr lang="en-ID" sz="1700" b="1" dirty="0" err="1"/>
              <a:t>tinggi</a:t>
            </a:r>
            <a:r>
              <a:rPr lang="en-ID" sz="1700" dirty="0"/>
              <a:t> </a:t>
            </a:r>
            <a:r>
              <a:rPr lang="en-ID" sz="1700" dirty="0" err="1"/>
              <a:t>mampu</a:t>
            </a:r>
            <a:r>
              <a:rPr lang="en-ID" sz="1700" dirty="0"/>
              <a:t> </a:t>
            </a:r>
            <a:r>
              <a:rPr lang="en-ID" sz="1700" dirty="0" err="1"/>
              <a:t>mengekstrak</a:t>
            </a:r>
            <a:r>
              <a:rPr lang="en-ID" sz="1700" dirty="0"/>
              <a:t> </a:t>
            </a:r>
            <a:r>
              <a:rPr lang="en-ID" sz="1700" dirty="0" err="1"/>
              <a:t>informasi</a:t>
            </a:r>
            <a:r>
              <a:rPr lang="en-ID" sz="1700" dirty="0"/>
              <a:t> </a:t>
            </a:r>
            <a:r>
              <a:rPr lang="en-ID" sz="1700" dirty="0" err="1"/>
              <a:t>produk</a:t>
            </a:r>
            <a:r>
              <a:rPr lang="en-ID" sz="1700" dirty="0"/>
              <a:t> yang </a:t>
            </a:r>
            <a:r>
              <a:rPr lang="en-ID" sz="1700" dirty="0" err="1"/>
              <a:t>rumit</a:t>
            </a:r>
            <a:r>
              <a:rPr lang="en-ID" sz="1700" dirty="0"/>
              <a:t>, </a:t>
            </a:r>
            <a:r>
              <a:rPr lang="en-ID" sz="1700" dirty="0" err="1"/>
              <a:t>menimbang</a:t>
            </a:r>
            <a:r>
              <a:rPr lang="en-ID" sz="1700" dirty="0"/>
              <a:t> </a:t>
            </a:r>
            <a:r>
              <a:rPr lang="en-ID" sz="1700" dirty="0" err="1"/>
              <a:t>sisi</a:t>
            </a:r>
            <a:r>
              <a:rPr lang="en-ID" sz="1700" dirty="0"/>
              <a:t> </a:t>
            </a:r>
            <a:r>
              <a:rPr lang="en-ID" sz="1700" dirty="0" err="1"/>
              <a:t>positif</a:t>
            </a:r>
            <a:r>
              <a:rPr lang="en-ID" sz="1700" dirty="0"/>
              <a:t> dan </a:t>
            </a:r>
            <a:r>
              <a:rPr lang="en-ID" sz="1700" dirty="0" err="1"/>
              <a:t>negatif</a:t>
            </a:r>
            <a:r>
              <a:rPr lang="en-ID" sz="1700" dirty="0"/>
              <a:t> </a:t>
            </a:r>
            <a:r>
              <a:rPr lang="en-ID" sz="1700" dirty="0" err="1"/>
              <a:t>secara</a:t>
            </a:r>
            <a:r>
              <a:rPr lang="en-ID" sz="1700" dirty="0"/>
              <a:t> </a:t>
            </a:r>
            <a:r>
              <a:rPr lang="en-ID" sz="1700" dirty="0" err="1"/>
              <a:t>seimbang</a:t>
            </a:r>
            <a:r>
              <a:rPr lang="en-ID" sz="1700" dirty="0"/>
              <a:t>, </a:t>
            </a:r>
            <a:r>
              <a:rPr lang="en-ID" sz="1700" dirty="0" err="1"/>
              <a:t>serta</a:t>
            </a:r>
            <a:r>
              <a:rPr lang="en-ID" sz="1700" dirty="0"/>
              <a:t> </a:t>
            </a:r>
            <a:r>
              <a:rPr lang="en-ID" sz="1700" dirty="0" err="1"/>
              <a:t>tidak</a:t>
            </a:r>
            <a:r>
              <a:rPr lang="en-ID" sz="1700" dirty="0"/>
              <a:t> </a:t>
            </a:r>
            <a:r>
              <a:rPr lang="en-ID" sz="1700" dirty="0" err="1"/>
              <a:t>mudah</a:t>
            </a:r>
            <a:r>
              <a:rPr lang="en-ID" sz="1700" dirty="0"/>
              <a:t> </a:t>
            </a:r>
            <a:r>
              <a:rPr lang="en-ID" sz="1700" dirty="0" err="1"/>
              <a:t>terpengaruh</a:t>
            </a:r>
            <a:r>
              <a:rPr lang="en-ID" sz="1700" dirty="0"/>
              <a:t> oleh </a:t>
            </a:r>
            <a:r>
              <a:rPr lang="en-ID" sz="1700" dirty="0" err="1"/>
              <a:t>iklan</a:t>
            </a:r>
            <a:r>
              <a:rPr lang="en-ID" sz="1700" dirty="0"/>
              <a:t> </a:t>
            </a:r>
            <a:r>
              <a:rPr lang="en-ID" sz="1700" dirty="0" err="1"/>
              <a:t>satu</a:t>
            </a:r>
            <a:r>
              <a:rPr lang="en-ID" sz="1700" dirty="0"/>
              <a:t> </a:t>
            </a:r>
            <a:r>
              <a:rPr lang="en-ID" sz="1700" dirty="0" err="1"/>
              <a:t>arah</a:t>
            </a:r>
            <a:r>
              <a:rPr lang="en-ID" sz="1700" dirty="0"/>
              <a:t>. </a:t>
            </a:r>
          </a:p>
          <a:p>
            <a:pPr lvl="1"/>
            <a:r>
              <a:rPr lang="en-ID" sz="1700" dirty="0" err="1"/>
              <a:t>Individu</a:t>
            </a:r>
            <a:r>
              <a:rPr lang="en-ID" sz="1700" dirty="0"/>
              <a:t> yang </a:t>
            </a:r>
            <a:r>
              <a:rPr lang="en-ID" sz="1700" b="1" dirty="0" err="1"/>
              <a:t>kognitifnya</a:t>
            </a:r>
            <a:r>
              <a:rPr lang="en-ID" sz="1700" b="1" dirty="0"/>
              <a:t> </a:t>
            </a:r>
            <a:r>
              <a:rPr lang="en-ID" sz="1700" b="1" dirty="0" err="1"/>
              <a:t>sederhana</a:t>
            </a:r>
            <a:r>
              <a:rPr lang="en-ID" sz="1700" dirty="0"/>
              <a:t> </a:t>
            </a:r>
            <a:r>
              <a:rPr lang="en-ID" sz="1700" dirty="0" err="1"/>
              <a:t>cenderung</a:t>
            </a:r>
            <a:r>
              <a:rPr lang="en-ID" sz="1700" dirty="0"/>
              <a:t> </a:t>
            </a:r>
            <a:r>
              <a:rPr lang="en-ID" sz="1700" dirty="0" err="1"/>
              <a:t>menggunakan</a:t>
            </a:r>
            <a:r>
              <a:rPr lang="en-ID" sz="1700" dirty="0"/>
              <a:t> strategi </a:t>
            </a:r>
            <a:r>
              <a:rPr lang="en-ID" sz="1700" dirty="0" err="1"/>
              <a:t>penyederhanaan</a:t>
            </a:r>
            <a:r>
              <a:rPr lang="en-ID" sz="1700" dirty="0"/>
              <a:t> </a:t>
            </a:r>
            <a:r>
              <a:rPr lang="en-ID" sz="1700" dirty="0" err="1"/>
              <a:t>informasi</a:t>
            </a:r>
            <a:r>
              <a:rPr lang="en-ID" sz="1700" dirty="0"/>
              <a:t> (</a:t>
            </a:r>
            <a:r>
              <a:rPr lang="en-ID" sz="1700" i="1" dirty="0"/>
              <a:t>satisficing</a:t>
            </a:r>
            <a:r>
              <a:rPr lang="en-ID" sz="1700" dirty="0"/>
              <a:t>) dan </a:t>
            </a:r>
            <a:r>
              <a:rPr lang="en-ID" sz="1700" dirty="0" err="1"/>
              <a:t>lebih</a:t>
            </a:r>
            <a:r>
              <a:rPr lang="en-ID" sz="1700" dirty="0"/>
              <a:t> </a:t>
            </a:r>
            <a:r>
              <a:rPr lang="en-ID" sz="1700" dirty="0" err="1"/>
              <a:t>mudah</a:t>
            </a:r>
            <a:r>
              <a:rPr lang="en-ID" sz="1700" dirty="0"/>
              <a:t> </a:t>
            </a:r>
            <a:r>
              <a:rPr lang="en-ID" sz="1700" dirty="0" err="1"/>
              <a:t>dipengaruhi</a:t>
            </a:r>
            <a:r>
              <a:rPr lang="en-ID" sz="1700" dirty="0"/>
              <a:t> oleh </a:t>
            </a:r>
            <a:r>
              <a:rPr lang="en-ID" sz="1700" dirty="0" err="1"/>
              <a:t>pesan</a:t>
            </a:r>
            <a:r>
              <a:rPr lang="en-ID" sz="1700" dirty="0"/>
              <a:t> </a:t>
            </a:r>
            <a:r>
              <a:rPr lang="en-ID" sz="1700" dirty="0" err="1"/>
              <a:t>persuasi</a:t>
            </a:r>
            <a:r>
              <a:rPr lang="en-ID" sz="1700" dirty="0"/>
              <a:t> yang </a:t>
            </a:r>
            <a:r>
              <a:rPr lang="en-ID" sz="1700" dirty="0" err="1"/>
              <a:t>searah</a:t>
            </a:r>
            <a:r>
              <a:rPr lang="en-ID" sz="1700" dirty="0"/>
              <a:t>. </a:t>
            </a:r>
          </a:p>
          <a:p>
            <a:pPr marL="0" indent="0">
              <a:buNone/>
            </a:pPr>
            <a:endParaRPr lang="en-ID" sz="1200" dirty="0"/>
          </a:p>
          <a:p>
            <a:pPr marL="0" lvl="0" indent="0">
              <a:buNone/>
            </a:pPr>
            <a:endParaRPr lang="en-ID" sz="1800" dirty="0"/>
          </a:p>
        </p:txBody>
      </p:sp>
    </p:spTree>
    <p:extLst>
      <p:ext uri="{BB962C8B-B14F-4D97-AF65-F5344CB8AC3E}">
        <p14:creationId xmlns:p14="http://schemas.microsoft.com/office/powerpoint/2010/main" val="1932779518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82C9623-1446-A3C3-6266-ADA09AFE77B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2BC790A-DD54-6F35-430F-A4BE452654C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66800" y="642595"/>
            <a:ext cx="10058400" cy="481356"/>
          </a:xfrm>
        </p:spPr>
        <p:txBody>
          <a:bodyPr>
            <a:noAutofit/>
          </a:bodyPr>
          <a:lstStyle/>
          <a:p>
            <a:br>
              <a:rPr lang="en-ID" b="1" dirty="0"/>
            </a:br>
            <a:br>
              <a:rPr lang="en-ID" b="1" dirty="0"/>
            </a:br>
            <a:br>
              <a:rPr lang="en-ID" b="1" dirty="0"/>
            </a:br>
            <a:br>
              <a:rPr lang="en-ID" b="1" dirty="0"/>
            </a:br>
            <a:r>
              <a:rPr lang="en-ID" sz="2800" b="1" dirty="0"/>
              <a:t>Life-Style </a:t>
            </a:r>
            <a:r>
              <a:rPr lang="en-ID" sz="2800" i="1" dirty="0"/>
              <a:t>(Gaya Hidup / Psikografi)</a:t>
            </a:r>
            <a:br>
              <a:rPr lang="en-ID" sz="2800" dirty="0"/>
            </a:br>
            <a:br>
              <a:rPr lang="en-ID" dirty="0"/>
            </a:br>
            <a:br>
              <a:rPr lang="en-ID" dirty="0"/>
            </a:br>
            <a:br>
              <a:rPr lang="en-ID" dirty="0"/>
            </a:br>
            <a:endParaRPr lang="en-ID" sz="2800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67AF557F-B619-6A91-0512-94917E98C3E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066800" y="1524000"/>
            <a:ext cx="10172700" cy="4685919"/>
          </a:xfrm>
        </p:spPr>
        <p:txBody>
          <a:bodyPr>
            <a:normAutofit lnSpcReduction="10000"/>
          </a:bodyPr>
          <a:lstStyle/>
          <a:p>
            <a:pPr lvl="0"/>
            <a:r>
              <a:rPr lang="en-ID" sz="1800" b="1" dirty="0" err="1"/>
              <a:t>Pendekatan</a:t>
            </a:r>
            <a:r>
              <a:rPr lang="en-ID" sz="1800" b="1" dirty="0"/>
              <a:t> </a:t>
            </a:r>
            <a:r>
              <a:rPr lang="en-ID" sz="1800" b="1" dirty="0" err="1"/>
              <a:t>Praktis</a:t>
            </a:r>
            <a:r>
              <a:rPr lang="en-ID" sz="1800" b="1" dirty="0"/>
              <a:t> </a:t>
            </a:r>
            <a:r>
              <a:rPr lang="en-ID" sz="1800" b="1" dirty="0" err="1"/>
              <a:t>Segmentasi</a:t>
            </a:r>
            <a:r>
              <a:rPr lang="en-ID" sz="1800" b="1" dirty="0"/>
              <a:t>:</a:t>
            </a:r>
            <a:r>
              <a:rPr lang="en-ID" sz="1800" dirty="0"/>
              <a:t> </a:t>
            </a:r>
            <a:r>
              <a:rPr lang="en-ID" sz="1800" dirty="0" err="1"/>
              <a:t>Berbeda</a:t>
            </a:r>
            <a:r>
              <a:rPr lang="en-ID" sz="1800" dirty="0"/>
              <a:t> </a:t>
            </a:r>
            <a:r>
              <a:rPr lang="en-ID" sz="1800" dirty="0" err="1"/>
              <a:t>dengan</a:t>
            </a:r>
            <a:r>
              <a:rPr lang="en-ID" sz="1800" dirty="0"/>
              <a:t> </a:t>
            </a:r>
            <a:r>
              <a:rPr lang="en-ID" sz="1800" dirty="0" err="1"/>
              <a:t>sifat</a:t>
            </a:r>
            <a:r>
              <a:rPr lang="en-ID" sz="1800" dirty="0"/>
              <a:t> </a:t>
            </a:r>
            <a:r>
              <a:rPr lang="en-ID" sz="1800" dirty="0" err="1"/>
              <a:t>kepribadian</a:t>
            </a:r>
            <a:r>
              <a:rPr lang="en-ID" sz="1800" dirty="0"/>
              <a:t> </a:t>
            </a:r>
            <a:r>
              <a:rPr lang="en-ID" sz="1800" dirty="0" err="1"/>
              <a:t>umum</a:t>
            </a:r>
            <a:r>
              <a:rPr lang="en-ID" sz="1800" dirty="0"/>
              <a:t>, </a:t>
            </a:r>
            <a:r>
              <a:rPr lang="en-ID" sz="1800" dirty="0" err="1"/>
              <a:t>gaya</a:t>
            </a:r>
            <a:r>
              <a:rPr lang="en-ID" sz="1800" dirty="0"/>
              <a:t> </a:t>
            </a:r>
            <a:r>
              <a:rPr lang="en-ID" sz="1800" dirty="0" err="1"/>
              <a:t>hidup</a:t>
            </a:r>
            <a:r>
              <a:rPr lang="en-ID" sz="1800" dirty="0"/>
              <a:t> </a:t>
            </a:r>
            <a:r>
              <a:rPr lang="en-ID" sz="1800" dirty="0" err="1"/>
              <a:t>berfokus</a:t>
            </a:r>
            <a:r>
              <a:rPr lang="en-ID" sz="1800" dirty="0"/>
              <a:t> pada </a:t>
            </a:r>
            <a:r>
              <a:rPr lang="en-ID" sz="1800" dirty="0" err="1"/>
              <a:t>pola</a:t>
            </a:r>
            <a:r>
              <a:rPr lang="en-ID" sz="1800" dirty="0"/>
              <a:t> </a:t>
            </a:r>
            <a:r>
              <a:rPr lang="en-ID" sz="1800" dirty="0" err="1"/>
              <a:t>perilaku</a:t>
            </a:r>
            <a:r>
              <a:rPr lang="en-ID" sz="1800" dirty="0"/>
              <a:t> yang </a:t>
            </a:r>
            <a:r>
              <a:rPr lang="en-ID" sz="1800" dirty="0" err="1"/>
              <a:t>spesifik</a:t>
            </a:r>
            <a:r>
              <a:rPr lang="en-ID" sz="1800" dirty="0"/>
              <a:t> </a:t>
            </a:r>
            <a:r>
              <a:rPr lang="en-ID" sz="1800" dirty="0" err="1"/>
              <a:t>melalui</a:t>
            </a:r>
            <a:r>
              <a:rPr lang="en-ID" sz="1800" dirty="0"/>
              <a:t> </a:t>
            </a:r>
            <a:r>
              <a:rPr lang="en-ID" sz="1800" dirty="0" err="1"/>
              <a:t>pengukuran</a:t>
            </a:r>
            <a:r>
              <a:rPr lang="en-ID" sz="1800" dirty="0"/>
              <a:t> </a:t>
            </a:r>
            <a:r>
              <a:rPr lang="en-ID" sz="1800" b="1" dirty="0"/>
              <a:t>AIO</a:t>
            </a:r>
            <a:r>
              <a:rPr lang="en-ID" sz="1800" dirty="0"/>
              <a:t> (</a:t>
            </a:r>
            <a:r>
              <a:rPr lang="en-ID" sz="1800" i="1" dirty="0"/>
              <a:t>Activities, Interests, Opinions</a:t>
            </a:r>
            <a:r>
              <a:rPr lang="en-ID" sz="1800" dirty="0"/>
              <a:t> / </a:t>
            </a:r>
            <a:r>
              <a:rPr lang="en-ID" sz="1800" dirty="0" err="1"/>
              <a:t>Aktivitas</a:t>
            </a:r>
            <a:r>
              <a:rPr lang="en-ID" sz="1800" dirty="0"/>
              <a:t>, Minat, dan </a:t>
            </a:r>
            <a:r>
              <a:rPr lang="en-ID" sz="1800" dirty="0" err="1"/>
              <a:t>Opini</a:t>
            </a:r>
            <a:r>
              <a:rPr lang="en-ID" sz="1800" dirty="0"/>
              <a:t>). </a:t>
            </a:r>
          </a:p>
          <a:p>
            <a:pPr lvl="0"/>
            <a:r>
              <a:rPr lang="en-ID" sz="1800" b="1" dirty="0" err="1"/>
              <a:t>Sistem</a:t>
            </a:r>
            <a:r>
              <a:rPr lang="en-ID" sz="1800" b="1" dirty="0"/>
              <a:t> VALS (Values and Life-Styles):</a:t>
            </a:r>
            <a:r>
              <a:rPr lang="en-ID" sz="1800" dirty="0"/>
              <a:t> </a:t>
            </a:r>
            <a:r>
              <a:rPr lang="en-ID" sz="1800" dirty="0" err="1"/>
              <a:t>Berdasarkan</a:t>
            </a:r>
            <a:r>
              <a:rPr lang="en-ID" sz="1800" dirty="0"/>
              <a:t> </a:t>
            </a:r>
            <a:r>
              <a:rPr lang="en-ID" sz="1800" dirty="0" err="1"/>
              <a:t>teori</a:t>
            </a:r>
            <a:r>
              <a:rPr lang="en-ID" sz="1800" dirty="0"/>
              <a:t> </a:t>
            </a:r>
            <a:r>
              <a:rPr lang="en-ID" sz="1800" dirty="0" err="1"/>
              <a:t>kebutuhan</a:t>
            </a:r>
            <a:r>
              <a:rPr lang="en-ID" sz="1800" dirty="0"/>
              <a:t> Maslow, VALS </a:t>
            </a:r>
            <a:r>
              <a:rPr lang="en-ID" sz="1800" dirty="0" err="1"/>
              <a:t>membagi</a:t>
            </a:r>
            <a:r>
              <a:rPr lang="en-ID" sz="1800" dirty="0"/>
              <a:t> </a:t>
            </a:r>
            <a:r>
              <a:rPr lang="en-ID" sz="1800" dirty="0" err="1"/>
              <a:t>masyarakat</a:t>
            </a:r>
            <a:r>
              <a:rPr lang="en-ID" sz="1800" dirty="0"/>
              <a:t> </a:t>
            </a:r>
            <a:r>
              <a:rPr lang="en-ID" sz="1800" dirty="0" err="1"/>
              <a:t>ke</a:t>
            </a:r>
            <a:r>
              <a:rPr lang="en-ID" sz="1800" dirty="0"/>
              <a:t> </a:t>
            </a:r>
            <a:r>
              <a:rPr lang="en-ID" sz="1800" dirty="0" err="1"/>
              <a:t>dalam</a:t>
            </a:r>
            <a:r>
              <a:rPr lang="en-ID" sz="1800" dirty="0"/>
              <a:t> </a:t>
            </a:r>
            <a:r>
              <a:rPr lang="en-ID" sz="1800" dirty="0" err="1"/>
              <a:t>kelompok</a:t>
            </a:r>
            <a:r>
              <a:rPr lang="en-ID" sz="1800" dirty="0"/>
              <a:t> </a:t>
            </a:r>
            <a:r>
              <a:rPr lang="en-ID" sz="1800" dirty="0" err="1"/>
              <a:t>segmentasi</a:t>
            </a:r>
            <a:r>
              <a:rPr lang="en-ID" sz="1800" dirty="0"/>
              <a:t> </a:t>
            </a:r>
            <a:r>
              <a:rPr lang="en-ID" sz="1800" dirty="0" err="1"/>
              <a:t>utama</a:t>
            </a:r>
            <a:r>
              <a:rPr lang="en-ID" sz="1800" dirty="0"/>
              <a:t>: </a:t>
            </a:r>
            <a:br>
              <a:rPr lang="en-ID" sz="1800" dirty="0"/>
            </a:br>
            <a:endParaRPr lang="en-ID" sz="1800" dirty="0"/>
          </a:p>
          <a:p>
            <a:pPr lvl="1"/>
            <a:r>
              <a:rPr lang="en-ID" sz="1800" i="1" dirty="0"/>
              <a:t>Need-Driven Types</a:t>
            </a:r>
            <a:r>
              <a:rPr lang="en-ID" sz="1800" dirty="0"/>
              <a:t> (</a:t>
            </a:r>
            <a:r>
              <a:rPr lang="en-ID" sz="1800" i="1" dirty="0"/>
              <a:t>Survivors</a:t>
            </a:r>
            <a:r>
              <a:rPr lang="en-ID" sz="1800" dirty="0"/>
              <a:t>, </a:t>
            </a:r>
            <a:r>
              <a:rPr lang="en-ID" sz="1800" i="1" dirty="0"/>
              <a:t>Sustainers</a:t>
            </a:r>
            <a:r>
              <a:rPr lang="en-ID" sz="1800" dirty="0"/>
              <a:t>): </a:t>
            </a:r>
            <a:r>
              <a:rPr lang="en-ID" sz="1800" dirty="0" err="1"/>
              <a:t>Berfokus</a:t>
            </a:r>
            <a:r>
              <a:rPr lang="en-ID" sz="1800" dirty="0"/>
              <a:t> pada </a:t>
            </a:r>
            <a:r>
              <a:rPr lang="en-ID" sz="1800" dirty="0" err="1"/>
              <a:t>harga</a:t>
            </a:r>
            <a:r>
              <a:rPr lang="en-ID" sz="1800" dirty="0"/>
              <a:t> dan </a:t>
            </a:r>
            <a:r>
              <a:rPr lang="en-ID" sz="1800" dirty="0" err="1"/>
              <a:t>kebutuhan</a:t>
            </a:r>
            <a:r>
              <a:rPr lang="en-ID" sz="1800" dirty="0"/>
              <a:t> </a:t>
            </a:r>
            <a:r>
              <a:rPr lang="en-ID" sz="1800" dirty="0" err="1"/>
              <a:t>dasar</a:t>
            </a:r>
            <a:r>
              <a:rPr lang="en-ID" sz="1800" dirty="0"/>
              <a:t>. </a:t>
            </a:r>
          </a:p>
          <a:p>
            <a:pPr lvl="1"/>
            <a:r>
              <a:rPr lang="en-ID" sz="1800" i="1" dirty="0"/>
              <a:t>Outer-Directed Types</a:t>
            </a:r>
            <a:r>
              <a:rPr lang="en-ID" sz="1800" dirty="0"/>
              <a:t> (</a:t>
            </a:r>
            <a:r>
              <a:rPr lang="en-ID" sz="1800" i="1" dirty="0" err="1"/>
              <a:t>Belongers</a:t>
            </a:r>
            <a:r>
              <a:rPr lang="en-ID" sz="1800" dirty="0"/>
              <a:t>, </a:t>
            </a:r>
            <a:r>
              <a:rPr lang="en-ID" sz="1800" i="1" dirty="0"/>
              <a:t>Emulators</a:t>
            </a:r>
            <a:r>
              <a:rPr lang="en-ID" sz="1800" dirty="0"/>
              <a:t>, </a:t>
            </a:r>
            <a:r>
              <a:rPr lang="en-ID" sz="1800" i="1" dirty="0"/>
              <a:t>Achievers</a:t>
            </a:r>
            <a:r>
              <a:rPr lang="en-ID" sz="1800" dirty="0"/>
              <a:t>): </a:t>
            </a:r>
            <a:r>
              <a:rPr lang="en-ID" sz="1800" dirty="0" err="1"/>
              <a:t>Membeli</a:t>
            </a:r>
            <a:r>
              <a:rPr lang="en-ID" sz="1800" dirty="0"/>
              <a:t> </a:t>
            </a:r>
            <a:r>
              <a:rPr lang="en-ID" sz="1800" dirty="0" err="1"/>
              <a:t>barang</a:t>
            </a:r>
            <a:r>
              <a:rPr lang="en-ID" sz="1800" dirty="0"/>
              <a:t> </a:t>
            </a:r>
            <a:r>
              <a:rPr lang="en-ID" sz="1800" dirty="0" err="1"/>
              <a:t>berdasarkan</a:t>
            </a:r>
            <a:r>
              <a:rPr lang="en-ID" sz="1800" dirty="0"/>
              <a:t> </a:t>
            </a:r>
            <a:r>
              <a:rPr lang="en-ID" sz="1800" dirty="0" err="1"/>
              <a:t>penilaian</a:t>
            </a:r>
            <a:r>
              <a:rPr lang="en-ID" sz="1800" dirty="0"/>
              <a:t> </a:t>
            </a:r>
            <a:r>
              <a:rPr lang="en-ID" sz="1800" dirty="0" err="1"/>
              <a:t>atau</a:t>
            </a:r>
            <a:r>
              <a:rPr lang="en-ID" sz="1800" dirty="0"/>
              <a:t> norma orang lain. </a:t>
            </a:r>
          </a:p>
          <a:p>
            <a:pPr lvl="1"/>
            <a:r>
              <a:rPr lang="en-ID" sz="1800" i="1" dirty="0"/>
              <a:t>Inner-Directed Types</a:t>
            </a:r>
            <a:r>
              <a:rPr lang="en-ID" sz="1800" dirty="0"/>
              <a:t> (</a:t>
            </a:r>
            <a:r>
              <a:rPr lang="en-ID" sz="1800" i="1" dirty="0"/>
              <a:t>I-Am-Me</a:t>
            </a:r>
            <a:r>
              <a:rPr lang="en-ID" sz="1800" dirty="0"/>
              <a:t>, </a:t>
            </a:r>
            <a:r>
              <a:rPr lang="en-ID" sz="1800" i="1" dirty="0"/>
              <a:t>Experientials</a:t>
            </a:r>
            <a:r>
              <a:rPr lang="en-ID" sz="1800" dirty="0"/>
              <a:t>, </a:t>
            </a:r>
            <a:r>
              <a:rPr lang="en-ID" sz="1800" i="1" dirty="0"/>
              <a:t>Societally Conscious</a:t>
            </a:r>
            <a:r>
              <a:rPr lang="en-ID" sz="1800" dirty="0"/>
              <a:t>, </a:t>
            </a:r>
            <a:r>
              <a:rPr lang="en-ID" sz="1800" i="1" dirty="0" err="1"/>
              <a:t>Integrateds</a:t>
            </a:r>
            <a:r>
              <a:rPr lang="en-ID" sz="1800" dirty="0"/>
              <a:t>): </a:t>
            </a:r>
            <a:r>
              <a:rPr lang="en-ID" sz="1800" dirty="0" err="1"/>
              <a:t>Membeli</a:t>
            </a:r>
            <a:r>
              <a:rPr lang="en-ID" sz="1800" dirty="0"/>
              <a:t> </a:t>
            </a:r>
            <a:r>
              <a:rPr lang="en-ID" sz="1800" dirty="0" err="1"/>
              <a:t>berdasarkan</a:t>
            </a:r>
            <a:r>
              <a:rPr lang="en-ID" sz="1800" dirty="0"/>
              <a:t> </a:t>
            </a:r>
            <a:r>
              <a:rPr lang="en-ID" sz="1800" dirty="0" err="1"/>
              <a:t>nilai-nilai</a:t>
            </a:r>
            <a:r>
              <a:rPr lang="en-ID" sz="1800" dirty="0"/>
              <a:t> </a:t>
            </a:r>
            <a:r>
              <a:rPr lang="en-ID" sz="1800" dirty="0" err="1"/>
              <a:t>pribadi</a:t>
            </a:r>
            <a:r>
              <a:rPr lang="en-ID" sz="1800" dirty="0"/>
              <a:t> dan </a:t>
            </a:r>
            <a:r>
              <a:rPr lang="en-ID" sz="1800" dirty="0" err="1"/>
              <a:t>pemenuhan</a:t>
            </a:r>
            <a:r>
              <a:rPr lang="en-ID" sz="1800" dirty="0"/>
              <a:t> </a:t>
            </a:r>
            <a:r>
              <a:rPr lang="en-ID" sz="1800" dirty="0" err="1"/>
              <a:t>diri</a:t>
            </a:r>
            <a:r>
              <a:rPr lang="en-ID" sz="1800" dirty="0"/>
              <a:t>. </a:t>
            </a:r>
          </a:p>
          <a:p>
            <a:pPr lvl="0"/>
            <a:r>
              <a:rPr lang="en-ID" sz="1800" b="1" dirty="0" err="1"/>
              <a:t>Keunggulan</a:t>
            </a:r>
            <a:r>
              <a:rPr lang="en-ID" sz="1800" b="1" dirty="0"/>
              <a:t> </a:t>
            </a:r>
            <a:r>
              <a:rPr lang="en-ID" sz="1800" b="1" dirty="0" err="1"/>
              <a:t>bagi</a:t>
            </a:r>
            <a:r>
              <a:rPr lang="en-ID" sz="1800" b="1" dirty="0"/>
              <a:t> </a:t>
            </a:r>
            <a:r>
              <a:rPr lang="en-ID" sz="1800" b="1" dirty="0" err="1"/>
              <a:t>Pemasaran</a:t>
            </a:r>
            <a:r>
              <a:rPr lang="en-ID" sz="1800" b="1" dirty="0"/>
              <a:t>:</a:t>
            </a:r>
            <a:r>
              <a:rPr lang="en-ID" sz="1800" dirty="0"/>
              <a:t> </a:t>
            </a:r>
            <a:r>
              <a:rPr lang="en-ID" sz="1800" dirty="0" err="1"/>
              <a:t>Analisis</a:t>
            </a:r>
            <a:r>
              <a:rPr lang="en-ID" sz="1800" dirty="0"/>
              <a:t> </a:t>
            </a:r>
            <a:r>
              <a:rPr lang="en-ID" sz="1800" dirty="0" err="1"/>
              <a:t>psikografi</a:t>
            </a:r>
            <a:r>
              <a:rPr lang="en-ID" sz="1800" dirty="0"/>
              <a:t> </a:t>
            </a:r>
            <a:r>
              <a:rPr lang="en-ID" sz="1800" dirty="0" err="1"/>
              <a:t>memberikan</a:t>
            </a:r>
            <a:r>
              <a:rPr lang="en-ID" sz="1800" dirty="0"/>
              <a:t> </a:t>
            </a:r>
            <a:r>
              <a:rPr lang="en-ID" sz="1800" dirty="0" err="1"/>
              <a:t>deskripsi</a:t>
            </a:r>
            <a:r>
              <a:rPr lang="en-ID" sz="1800" dirty="0"/>
              <a:t> yang </a:t>
            </a:r>
            <a:r>
              <a:rPr lang="en-ID" sz="1800" dirty="0" err="1"/>
              <a:t>jauh</a:t>
            </a:r>
            <a:r>
              <a:rPr lang="en-ID" sz="1800" dirty="0"/>
              <a:t> </a:t>
            </a:r>
            <a:r>
              <a:rPr lang="en-ID" sz="1800" dirty="0" err="1"/>
              <a:t>lebih</a:t>
            </a:r>
            <a:r>
              <a:rPr lang="en-ID" sz="1800" dirty="0"/>
              <a:t> </a:t>
            </a:r>
            <a:r>
              <a:rPr lang="en-ID" sz="1800" dirty="0" err="1"/>
              <a:t>hidup</a:t>
            </a:r>
            <a:r>
              <a:rPr lang="en-ID" sz="1800" dirty="0"/>
              <a:t> dan </a:t>
            </a:r>
            <a:r>
              <a:rPr lang="en-ID" sz="1800" dirty="0" err="1"/>
              <a:t>realistis</a:t>
            </a:r>
            <a:r>
              <a:rPr lang="en-ID" sz="1800" dirty="0"/>
              <a:t> </a:t>
            </a:r>
            <a:r>
              <a:rPr lang="en-ID" sz="1800" dirty="0" err="1"/>
              <a:t>mengenai</a:t>
            </a:r>
            <a:r>
              <a:rPr lang="en-ID" sz="1800" dirty="0"/>
              <a:t> </a:t>
            </a:r>
            <a:r>
              <a:rPr lang="en-ID" sz="1800" dirty="0" err="1"/>
              <a:t>profil</a:t>
            </a:r>
            <a:r>
              <a:rPr lang="en-ID" sz="1800" dirty="0"/>
              <a:t> </a:t>
            </a:r>
            <a:r>
              <a:rPr lang="en-ID" sz="1800" dirty="0" err="1"/>
              <a:t>konsumen</a:t>
            </a:r>
            <a:r>
              <a:rPr lang="en-ID" sz="1800" dirty="0"/>
              <a:t> </a:t>
            </a:r>
            <a:r>
              <a:rPr lang="en-ID" sz="1800" dirty="0" err="1"/>
              <a:t>dibanding</a:t>
            </a:r>
            <a:r>
              <a:rPr lang="en-ID" sz="1800" dirty="0"/>
              <a:t> data </a:t>
            </a:r>
            <a:r>
              <a:rPr lang="en-ID" sz="1800" dirty="0" err="1"/>
              <a:t>demografi</a:t>
            </a:r>
            <a:r>
              <a:rPr lang="en-ID" sz="1800" dirty="0"/>
              <a:t> </a:t>
            </a:r>
            <a:r>
              <a:rPr lang="en-ID" sz="1800" dirty="0" err="1"/>
              <a:t>murni</a:t>
            </a:r>
            <a:r>
              <a:rPr lang="en-ID" sz="1800" dirty="0"/>
              <a:t> (</a:t>
            </a:r>
            <a:r>
              <a:rPr lang="en-ID" sz="1800" dirty="0" err="1"/>
              <a:t>misalnya</a:t>
            </a:r>
            <a:r>
              <a:rPr lang="en-ID" sz="1800" dirty="0"/>
              <a:t>, </a:t>
            </a:r>
            <a:r>
              <a:rPr lang="en-ID" sz="1800" dirty="0" err="1"/>
              <a:t>membedakan</a:t>
            </a:r>
            <a:r>
              <a:rPr lang="en-ID" sz="1800" dirty="0"/>
              <a:t> </a:t>
            </a:r>
            <a:r>
              <a:rPr lang="en-ID" sz="1800" dirty="0" err="1"/>
              <a:t>profil</a:t>
            </a:r>
            <a:r>
              <a:rPr lang="en-ID" sz="1800" dirty="0"/>
              <a:t> </a:t>
            </a:r>
            <a:r>
              <a:rPr lang="en-ID" sz="1800" dirty="0" err="1"/>
              <a:t>psikografis</a:t>
            </a:r>
            <a:r>
              <a:rPr lang="en-ID" sz="1800" dirty="0"/>
              <a:t> </a:t>
            </a:r>
            <a:r>
              <a:rPr lang="en-ID" sz="1800" dirty="0" err="1"/>
              <a:t>pembeli</a:t>
            </a:r>
            <a:r>
              <a:rPr lang="en-ID" sz="1800" dirty="0"/>
              <a:t> </a:t>
            </a:r>
            <a:r>
              <a:rPr lang="en-ID" sz="1800" dirty="0" err="1"/>
              <a:t>amunisi</a:t>
            </a:r>
            <a:r>
              <a:rPr lang="en-ID" sz="1800" dirty="0"/>
              <a:t> </a:t>
            </a:r>
            <a:r>
              <a:rPr lang="en-ID" sz="1800" dirty="0" err="1"/>
              <a:t>berburu</a:t>
            </a:r>
            <a:r>
              <a:rPr lang="en-ID" sz="1800" dirty="0"/>
              <a:t> </a:t>
            </a:r>
            <a:r>
              <a:rPr lang="en-ID" sz="1800" dirty="0" err="1"/>
              <a:t>dengan</a:t>
            </a:r>
            <a:r>
              <a:rPr lang="en-ID" sz="1800" dirty="0"/>
              <a:t> non-</a:t>
            </a:r>
            <a:r>
              <a:rPr lang="en-ID" sz="1800" dirty="0" err="1"/>
              <a:t>pembeli</a:t>
            </a:r>
            <a:r>
              <a:rPr lang="en-ID" sz="1800" dirty="0"/>
              <a:t>). </a:t>
            </a:r>
          </a:p>
          <a:p>
            <a:pPr marL="0" indent="0">
              <a:buNone/>
            </a:pPr>
            <a:endParaRPr lang="en-ID" sz="1200" dirty="0"/>
          </a:p>
          <a:p>
            <a:pPr marL="0" lvl="0" indent="0">
              <a:buNone/>
            </a:pPr>
            <a:endParaRPr lang="en-ID" sz="1800" dirty="0"/>
          </a:p>
        </p:txBody>
      </p:sp>
    </p:spTree>
    <p:extLst>
      <p:ext uri="{BB962C8B-B14F-4D97-AF65-F5344CB8AC3E}">
        <p14:creationId xmlns:p14="http://schemas.microsoft.com/office/powerpoint/2010/main" val="1996152076"/>
      </p:ext>
    </p:extLst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SavonVTI">
  <a:themeElements>
    <a:clrScheme name="Median">
      <a:dk1>
        <a:sysClr val="windowText" lastClr="000000"/>
      </a:dk1>
      <a:lt1>
        <a:sysClr val="window" lastClr="FFFFFF"/>
      </a:lt1>
      <a:dk2>
        <a:srgbClr val="775F55"/>
      </a:dk2>
      <a:lt2>
        <a:srgbClr val="EBDDC3"/>
      </a:lt2>
      <a:accent1>
        <a:srgbClr val="94B6D2"/>
      </a:accent1>
      <a:accent2>
        <a:srgbClr val="DD8047"/>
      </a:accent2>
      <a:accent3>
        <a:srgbClr val="A5AB81"/>
      </a:accent3>
      <a:accent4>
        <a:srgbClr val="D8B25C"/>
      </a:accent4>
      <a:accent5>
        <a:srgbClr val="7BA79D"/>
      </a:accent5>
      <a:accent6>
        <a:srgbClr val="968C8C"/>
      </a:accent6>
      <a:hlink>
        <a:srgbClr val="F7B615"/>
      </a:hlink>
      <a:folHlink>
        <a:srgbClr val="704404"/>
      </a:folHlink>
    </a:clrScheme>
    <a:fontScheme name="Savon">
      <a:majorFont>
        <a:latin typeface="Sagona ExtraLight" panose="02020404030301010803"/>
        <a:ea typeface=""/>
        <a:cs typeface=""/>
        <a:font script="Jpan" typeface="ＭＳ ゴシック"/>
        <a:font script="Hang" typeface="맑은 고딕"/>
        <a:font script="Hans" typeface="宋体"/>
        <a:font script="Hant" typeface="新細明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Sagona Book" panose="02020404030301010803"/>
        <a:ea typeface=""/>
        <a:cs typeface=""/>
        <a:font script="Jpan" typeface="ＭＳ ゴシック"/>
        <a:font script="Hang" typeface="맑은 고딕"/>
        <a:font script="Hans" typeface="宋体"/>
        <a:font script="Hant" typeface="新細明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Verdana"/>
        <a:font script="Uigh" typeface="Microsoft Uighur"/>
        <a:font script="Geor" typeface="Sylfaen"/>
      </a:minorFont>
    </a:fontScheme>
    <a:fmtScheme name="Savon">
      <a:fillStyleLst>
        <a:solidFill>
          <a:schemeClr val="phClr"/>
        </a:solidFill>
        <a:gradFill rotWithShape="1">
          <a:gsLst>
            <a:gs pos="0">
              <a:schemeClr val="phClr">
                <a:tint val="60000"/>
                <a:satMod val="105000"/>
                <a:lumMod val="105000"/>
              </a:schemeClr>
            </a:gs>
            <a:gs pos="100000">
              <a:schemeClr val="phClr">
                <a:tint val="65000"/>
                <a:satMod val="100000"/>
                <a:lumMod val="100000"/>
              </a:schemeClr>
            </a:gs>
            <a:gs pos="100000">
              <a:schemeClr val="phClr">
                <a:tint val="70000"/>
                <a:satMod val="100000"/>
                <a:lumMod val="10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0000"/>
                <a:lumMod val="100000"/>
              </a:schemeClr>
            </a:gs>
            <a:gs pos="50000">
              <a:schemeClr val="phClr">
                <a:shade val="99000"/>
                <a:satMod val="105000"/>
                <a:lumMod val="100000"/>
              </a:schemeClr>
            </a:gs>
            <a:gs pos="100000">
              <a:schemeClr val="phClr">
                <a:shade val="98000"/>
                <a:satMod val="105000"/>
                <a:lumMod val="100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</a:ln>
        <a:ln w="12700" cap="flat" cmpd="sng" algn="ctr">
          <a:solidFill>
            <a:schemeClr val="phClr"/>
          </a:solidFill>
          <a:prstDash val="solid"/>
        </a:ln>
        <a:ln w="1905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12700" dir="5400000" algn="ctr" rotWithShape="0">
              <a:srgbClr val="000000">
                <a:alpha val="63000"/>
              </a:srgbClr>
            </a:outerShdw>
          </a:effectLst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  <a:scene3d>
            <a:camera prst="orthographicFront">
              <a:rot lat="0" lon="0" rev="0"/>
            </a:camera>
            <a:lightRig rig="flat" dir="tl">
              <a:rot lat="0" lon="0" rev="4200000"/>
            </a:lightRig>
          </a:scene3d>
          <a:sp3d prstMaterial="flat">
            <a:bevelT w="50800" h="63500" prst="riblet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80000"/>
                <a:shade val="100000"/>
                <a:satMod val="300000"/>
              </a:schemeClr>
            </a:gs>
            <a:gs pos="100000">
              <a:schemeClr val="phClr">
                <a:tint val="100000"/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  <a:blipFill rotWithShape="1">
          <a:blip xmlns:r="http://schemas.openxmlformats.org/officeDocument/2006/relationships" r:embed="rId1">
            <a:duotone>
              <a:schemeClr val="phClr">
                <a:tint val="95000"/>
              </a:schemeClr>
              <a:schemeClr val="phClr">
                <a:shade val="92000"/>
                <a:satMod val="115000"/>
              </a:schemeClr>
            </a:duotone>
          </a:blip>
          <a:tile tx="0" ty="0" sx="60000" sy="60000" flip="none" algn="tl"/>
        </a:blip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SavonVTI" id="{A72E8C35-66DD-49F8-AF66-813F19B983AE}" vid="{93CCBC76-B7A1-4C3D-93EA-5CE34C4670F9}"/>
    </a:ext>
  </a:extLst>
</a:theme>
</file>

<file path=ppt/theme/themeOverride1.xml><?xml version="1.0" encoding="utf-8"?>
<a:themeOverride xmlns:a="http://schemas.openxmlformats.org/drawingml/2006/main">
  <a:clrScheme name="Marquee">
    <a:dk1>
      <a:srgbClr val="000000"/>
    </a:dk1>
    <a:lt1>
      <a:sysClr val="window" lastClr="FFFFFF"/>
    </a:lt1>
    <a:dk2>
      <a:srgbClr val="5E5E5E"/>
    </a:dk2>
    <a:lt2>
      <a:srgbClr val="DDDDDD"/>
    </a:lt2>
    <a:accent1>
      <a:srgbClr val="418AB3"/>
    </a:accent1>
    <a:accent2>
      <a:srgbClr val="A6B727"/>
    </a:accent2>
    <a:accent3>
      <a:srgbClr val="F69200"/>
    </a:accent3>
    <a:accent4>
      <a:srgbClr val="838383"/>
    </a:accent4>
    <a:accent5>
      <a:srgbClr val="FEC306"/>
    </a:accent5>
    <a:accent6>
      <a:srgbClr val="DF5327"/>
    </a:accent6>
    <a:hlink>
      <a:srgbClr val="F59E00"/>
    </a:hlink>
    <a:folHlink>
      <a:srgbClr val="B2B2B2"/>
    </a:folHlink>
  </a:clrScheme>
</a:themeOverrid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2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Status xmlns="71af3243-3dd4-4a8d-8c0d-dd76da1f02a5">Not started</Status>
    <MediaServiceKeyPoints xmlns="71af3243-3dd4-4a8d-8c0d-dd76da1f02a5" xsi:nil="true"/>
  </documentManagement>
</p:properties>
</file>

<file path=customXml/item3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79F111ED35F8CC479449609E8A0923A6" ma:contentTypeVersion="12" ma:contentTypeDescription="Create a new document." ma:contentTypeScope="" ma:versionID="a410dd7f93c95333ffa1b60ed6adedd1">
  <xsd:schema xmlns:xsd="http://www.w3.org/2001/XMLSchema" xmlns:xs="http://www.w3.org/2001/XMLSchema" xmlns:p="http://schemas.microsoft.com/office/2006/metadata/properties" xmlns:ns2="71af3243-3dd4-4a8d-8c0d-dd76da1f02a5" xmlns:ns3="16c05727-aa75-4e4a-9b5f-8a80a1165891" targetNamespace="http://schemas.microsoft.com/office/2006/metadata/properties" ma:root="true" ma:fieldsID="a936d9baba76aa3866493feff160faab" ns2:_="" ns3:_="">
    <xsd:import namespace="71af3243-3dd4-4a8d-8c0d-dd76da1f02a5"/>
    <xsd:import namespace="16c05727-aa75-4e4a-9b5f-8a80a1165891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2:MediaServiceOCR" minOccurs="0"/>
                <xsd:element ref="ns2:MediaServiceAutoTags" minOccurs="0"/>
                <xsd:element ref="ns2:MediaServiceEventHashCode" minOccurs="0"/>
                <xsd:element ref="ns2:MediaServiceGenerationTime" minOccurs="0"/>
                <xsd:element ref="ns3:SharedWithUsers" minOccurs="0"/>
                <xsd:element ref="ns3:SharedWithDetails" minOccurs="0"/>
                <xsd:element ref="ns2:MediaServiceAutoKeyPoints" minOccurs="0"/>
                <xsd:element ref="ns2:MediaServiceKeyPoints" minOccurs="0"/>
                <xsd:element ref="ns2:MediaServiceDateTaken" minOccurs="0"/>
                <xsd:element ref="ns2:Status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71af3243-3dd4-4a8d-8c0d-dd76da1f02a5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OCR" ma:index="10" nillable="true" ma:displayName="MediaServiceOCR" ma:internalName="MediaServiceOCR" ma:readOnly="true">
      <xsd:simpleType>
        <xsd:restriction base="dms:Note">
          <xsd:maxLength value="255"/>
        </xsd:restriction>
      </xsd:simpleType>
    </xsd:element>
    <xsd:element name="MediaServiceAutoTags" ma:index="11" nillable="true" ma:displayName="MediaServiceAutoTags" ma:internalName="MediaServiceAutoTags" ma:readOnly="true">
      <xsd:simpleType>
        <xsd:restriction base="dms:Text"/>
      </xsd:simpleType>
    </xsd:element>
    <xsd:element name="MediaServiceEventHashCode" ma:index="12" nillable="true" ma:displayName="MediaServiceEventHashCode" ma:hidden="true" ma:internalName="MediaServiceEventHashCode" ma:readOnly="true">
      <xsd:simpleType>
        <xsd:restriction base="dms:Text"/>
      </xsd:simpleType>
    </xsd:element>
    <xsd:element name="MediaServiceGenerationTime" ma:index="13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AutoKeyPoints" ma:index="16" nillable="true" ma:displayName="MediaServiceAutoKeyPoints" ma:hidden="true" ma:internalName="MediaServiceAutoKeyPoints" ma:readOnly="true">
      <xsd:simpleType>
        <xsd:restriction base="dms:Note"/>
      </xsd:simpleType>
    </xsd:element>
    <xsd:element name="MediaServiceKeyPoints" ma:index="17" nillable="true" ma:displayName="KeyPoints" ma:internalName="MediaServiceKeyPoints" ma:readOnly="false">
      <xsd:simpleType>
        <xsd:restriction base="dms:Note">
          <xsd:maxLength value="255"/>
        </xsd:restriction>
      </xsd:simpleType>
    </xsd:element>
    <xsd:element name="MediaServiceDateTaken" ma:index="18" nillable="true" ma:displayName="MediaServiceDateTaken" ma:hidden="true" ma:internalName="MediaServiceDateTaken" ma:readOnly="true">
      <xsd:simpleType>
        <xsd:restriction base="dms:Text"/>
      </xsd:simpleType>
    </xsd:element>
    <xsd:element name="Status" ma:index="19" nillable="true" ma:displayName="Status" ma:default="Not started" ma:format="Dropdown" ma:internalName="Status">
      <xsd:simpleType>
        <xsd:restriction base="dms:Choice">
          <xsd:enumeration value="Not started"/>
          <xsd:enumeration value="In Progress"/>
          <xsd:enumeration value="Completed"/>
        </xsd:restriction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16c05727-aa75-4e4a-9b5f-8a80a1165891" elementFormDefault="qualified">
    <xsd:import namespace="http://schemas.microsoft.com/office/2006/documentManagement/types"/>
    <xsd:import namespace="http://schemas.microsoft.com/office/infopath/2007/PartnerControls"/>
    <xsd:element name="SharedWithUsers" ma:index="14" nillable="true" ma:displayName="Shared With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15" nillable="true" ma:displayName="Shared With Details" ma:internalName="SharedWithDetails" ma:readOnly="true">
      <xsd:simpleType>
        <xsd:restriction base="dms:Note">
          <xsd:maxLength value="255"/>
        </xsd:restriction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Props1.xml><?xml version="1.0" encoding="utf-8"?>
<ds:datastoreItem xmlns:ds="http://schemas.openxmlformats.org/officeDocument/2006/customXml" ds:itemID="{AE2713E1-6312-427E-BFCB-C5A5DA301373}">
  <ds:schemaRefs>
    <ds:schemaRef ds:uri="http://schemas.microsoft.com/sharepoint/v3/contenttype/forms"/>
  </ds:schemaRefs>
</ds:datastoreItem>
</file>

<file path=customXml/itemProps2.xml><?xml version="1.0" encoding="utf-8"?>
<ds:datastoreItem xmlns:ds="http://schemas.openxmlformats.org/officeDocument/2006/customXml" ds:itemID="{52F3B215-496E-4790-A364-7C1C46DEC771}">
  <ds:schemaRefs>
    <ds:schemaRef ds:uri="http://schemas.microsoft.com/office/2006/metadata/properties"/>
    <ds:schemaRef ds:uri="http://schemas.microsoft.com/office/infopath/2007/PartnerControls"/>
    <ds:schemaRef ds:uri="71af3243-3dd4-4a8d-8c0d-dd76da1f02a5"/>
  </ds:schemaRefs>
</ds:datastoreItem>
</file>

<file path=customXml/itemProps3.xml><?xml version="1.0" encoding="utf-8"?>
<ds:datastoreItem xmlns:ds="http://schemas.openxmlformats.org/officeDocument/2006/customXml" ds:itemID="{50DB95DD-0319-4EE5-8C5C-9CEDF75E024B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71af3243-3dd4-4a8d-8c0d-dd76da1f02a5"/>
    <ds:schemaRef ds:uri="16c05727-aa75-4e4a-9b5f-8a80a1165891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emplate>{70B55248-2FC2-48A3-9D8F-34AE20C640E3}TF029381d7-1900-4cf6-a601-bb0184aacdbaf0338e59_win32-4b933ff3c21f</Template>
  <TotalTime>51</TotalTime>
  <Words>1471</Words>
  <Application>Microsoft Office PowerPoint</Application>
  <PresentationFormat>Widescreen</PresentationFormat>
  <Paragraphs>75</Paragraphs>
  <Slides>14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14</vt:i4>
      </vt:variant>
    </vt:vector>
  </HeadingPairs>
  <TitlesOfParts>
    <vt:vector size="18" baseType="lpstr">
      <vt:lpstr>Garamond</vt:lpstr>
      <vt:lpstr>Sagona Book</vt:lpstr>
      <vt:lpstr>Sagona ExtraLight</vt:lpstr>
      <vt:lpstr>SavonVTI</vt:lpstr>
      <vt:lpstr>MOTIVASI &amp; KEPRIBADIAN</vt:lpstr>
      <vt:lpstr>Fungsi Motivasi dan Kepribadian dalam Perilaku Ekonomi</vt:lpstr>
      <vt:lpstr>Fungsi Motivasi dan Kepribadian dalam Perilaku Ekonomi</vt:lpstr>
      <vt:lpstr>Need for Achievement (Kebutuhan akan Prestasi / nAch)</vt:lpstr>
      <vt:lpstr>Need for Achievement (Kebutuhan akan Prestasi / nAch)</vt:lpstr>
      <vt:lpstr> Locus of Control (Lokus Kendali / LOC) </vt:lpstr>
      <vt:lpstr> Locus of Control (Lokus Kendali / LOC) </vt:lpstr>
      <vt:lpstr>Sensation Seeking and Risk Attitude (Pencarian Sensasi dan Sikap Terhadap Risiko)</vt:lpstr>
      <vt:lpstr>Sensation Seeking and Risk Attitude (Pencarian Sensasi dan Sikap Terhadap Risiko)</vt:lpstr>
      <vt:lpstr> Altruism (Altruisme) </vt:lpstr>
      <vt:lpstr> Altruism (Altruisme) </vt:lpstr>
      <vt:lpstr>  Time Preference(Preferensi Waktu)  </vt:lpstr>
      <vt:lpstr>   Cognitive Style (Gaya Kognitif)   </vt:lpstr>
      <vt:lpstr>    Life-Style (Gaya Hidup / Psikografi)    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adi kristiawan</dc:creator>
  <cp:lastModifiedBy>adi kristiawan</cp:lastModifiedBy>
  <cp:revision>1</cp:revision>
  <dcterms:created xsi:type="dcterms:W3CDTF">2026-10-16T02:29:17Z</dcterms:created>
  <dcterms:modified xsi:type="dcterms:W3CDTF">2026-10-16T03:20:20Z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0x01010079F111ED35F8CC479449609E8A0923A6</vt:lpwstr>
  </property>
</Properties>
</file>